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30275213" cy="21388388"/>
  <p:notesSz cx="6858000" cy="9144000"/>
  <p:defaultTextStyle>
    <a:defPPr>
      <a:defRPr lang="en-US"/>
    </a:defPPr>
    <a:lvl1pPr marL="0" algn="l" defTabSz="2479580" rtl="0" eaLnBrk="1" latinLnBrk="0" hangingPunct="1">
      <a:defRPr sz="4800" kern="1200">
        <a:solidFill>
          <a:schemeClr val="tx1"/>
        </a:solidFill>
        <a:latin typeface="+mn-lt"/>
        <a:ea typeface="+mn-ea"/>
        <a:cs typeface="+mn-cs"/>
      </a:defRPr>
    </a:lvl1pPr>
    <a:lvl2pPr marL="1239790" algn="l" defTabSz="2479580" rtl="0" eaLnBrk="1" latinLnBrk="0" hangingPunct="1">
      <a:defRPr sz="4800" kern="1200">
        <a:solidFill>
          <a:schemeClr val="tx1"/>
        </a:solidFill>
        <a:latin typeface="+mn-lt"/>
        <a:ea typeface="+mn-ea"/>
        <a:cs typeface="+mn-cs"/>
      </a:defRPr>
    </a:lvl2pPr>
    <a:lvl3pPr marL="2479580" algn="l" defTabSz="2479580" rtl="0" eaLnBrk="1" latinLnBrk="0" hangingPunct="1">
      <a:defRPr sz="4800" kern="1200">
        <a:solidFill>
          <a:schemeClr val="tx1"/>
        </a:solidFill>
        <a:latin typeface="+mn-lt"/>
        <a:ea typeface="+mn-ea"/>
        <a:cs typeface="+mn-cs"/>
      </a:defRPr>
    </a:lvl3pPr>
    <a:lvl4pPr marL="3719369" algn="l" defTabSz="2479580" rtl="0" eaLnBrk="1" latinLnBrk="0" hangingPunct="1">
      <a:defRPr sz="4800" kern="1200">
        <a:solidFill>
          <a:schemeClr val="tx1"/>
        </a:solidFill>
        <a:latin typeface="+mn-lt"/>
        <a:ea typeface="+mn-ea"/>
        <a:cs typeface="+mn-cs"/>
      </a:defRPr>
    </a:lvl4pPr>
    <a:lvl5pPr marL="4959159" algn="l" defTabSz="2479580" rtl="0" eaLnBrk="1" latinLnBrk="0" hangingPunct="1">
      <a:defRPr sz="4800" kern="1200">
        <a:solidFill>
          <a:schemeClr val="tx1"/>
        </a:solidFill>
        <a:latin typeface="+mn-lt"/>
        <a:ea typeface="+mn-ea"/>
        <a:cs typeface="+mn-cs"/>
      </a:defRPr>
    </a:lvl5pPr>
    <a:lvl6pPr marL="6198949" algn="l" defTabSz="2479580" rtl="0" eaLnBrk="1" latinLnBrk="0" hangingPunct="1">
      <a:defRPr sz="4800" kern="1200">
        <a:solidFill>
          <a:schemeClr val="tx1"/>
        </a:solidFill>
        <a:latin typeface="+mn-lt"/>
        <a:ea typeface="+mn-ea"/>
        <a:cs typeface="+mn-cs"/>
      </a:defRPr>
    </a:lvl6pPr>
    <a:lvl7pPr marL="7438737" algn="l" defTabSz="2479580" rtl="0" eaLnBrk="1" latinLnBrk="0" hangingPunct="1">
      <a:defRPr sz="4800" kern="1200">
        <a:solidFill>
          <a:schemeClr val="tx1"/>
        </a:solidFill>
        <a:latin typeface="+mn-lt"/>
        <a:ea typeface="+mn-ea"/>
        <a:cs typeface="+mn-cs"/>
      </a:defRPr>
    </a:lvl7pPr>
    <a:lvl8pPr marL="8678528" algn="l" defTabSz="2479580" rtl="0" eaLnBrk="1" latinLnBrk="0" hangingPunct="1">
      <a:defRPr sz="4800" kern="1200">
        <a:solidFill>
          <a:schemeClr val="tx1"/>
        </a:solidFill>
        <a:latin typeface="+mn-lt"/>
        <a:ea typeface="+mn-ea"/>
        <a:cs typeface="+mn-cs"/>
      </a:defRPr>
    </a:lvl8pPr>
    <a:lvl9pPr marL="9918318" algn="l" defTabSz="2479580"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7">
          <p15:clr>
            <a:srgbClr val="A4A3A4"/>
          </p15:clr>
        </p15:guide>
        <p15:guide id="2" pos="95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1FA"/>
    <a:srgbClr val="7F7F7F"/>
    <a:srgbClr val="606060"/>
    <a:srgbClr val="726056"/>
    <a:srgbClr val="545454"/>
    <a:srgbClr val="725660"/>
    <a:srgbClr val="515151"/>
    <a:srgbClr val="E9D7D3"/>
    <a:srgbClr val="D84044"/>
    <a:srgbClr val="368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434" autoAdjust="0"/>
  </p:normalViewPr>
  <p:slideViewPr>
    <p:cSldViewPr snapToGrid="0">
      <p:cViewPr>
        <p:scale>
          <a:sx n="40" d="100"/>
          <a:sy n="40" d="100"/>
        </p:scale>
        <p:origin x="-1074" y="-2538"/>
      </p:cViewPr>
      <p:guideLst>
        <p:guide orient="horz" pos="6737"/>
        <p:guide pos="95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[Book1.xlsx]Sheet3!$C$9</c:f>
              <c:strCache>
                <c:ptCount val="1"/>
                <c:pt idx="0">
                  <c:v>Start</c:v>
                </c:pt>
              </c:strCache>
            </c:strRef>
          </c:tx>
          <c:spPr>
            <a:noFill/>
          </c:spPr>
          <c:invertIfNegative val="0"/>
          <c:cat>
            <c:strRef>
              <c:f>[Book1.xlsx]Sheet3!$B$10:$B$15</c:f>
              <c:strCache>
                <c:ptCount val="6"/>
                <c:pt idx="0">
                  <c:v>Implementation and Real Time Testing</c:v>
                </c:pt>
                <c:pt idx="1">
                  <c:v>Deviation Measurement</c:v>
                </c:pt>
                <c:pt idx="2">
                  <c:v>Stress and Posture Analysis</c:v>
                </c:pt>
                <c:pt idx="3">
                  <c:v>Critical Centers Generation</c:v>
                </c:pt>
                <c:pt idx="4">
                  <c:v>Algorithmic for Dense Depth matching</c:v>
                </c:pt>
                <c:pt idx="5">
                  <c:v>Research &amp; Data Collection</c:v>
                </c:pt>
              </c:strCache>
            </c:strRef>
          </c:cat>
          <c:val>
            <c:numRef>
              <c:f>[Book1.xlsx]Sheet3!$C$10:$C$15</c:f>
              <c:numCache>
                <c:formatCode>General</c:formatCode>
                <c:ptCount val="6"/>
                <c:pt idx="0">
                  <c:v>420</c:v>
                </c:pt>
                <c:pt idx="1">
                  <c:v>360</c:v>
                </c:pt>
                <c:pt idx="2">
                  <c:v>300</c:v>
                </c:pt>
                <c:pt idx="3">
                  <c:v>360</c:v>
                </c:pt>
                <c:pt idx="4">
                  <c:v>300</c:v>
                </c:pt>
                <c:pt idx="5">
                  <c:v>240</c:v>
                </c:pt>
              </c:numCache>
            </c:numRef>
          </c:val>
        </c:ser>
        <c:ser>
          <c:idx val="1"/>
          <c:order val="1"/>
          <c:tx>
            <c:strRef>
              <c:f>[Book1.xlsx]Sheet3!$D$9</c:f>
              <c:strCache>
                <c:ptCount val="1"/>
                <c:pt idx="0">
                  <c:v>End</c:v>
                </c:pt>
              </c:strCache>
            </c:strRef>
          </c:tx>
          <c:spPr>
            <a:solidFill>
              <a:schemeClr val="accent6"/>
            </a:solidFill>
          </c:spPr>
          <c:invertIfNegative val="0"/>
          <c:cat>
            <c:strRef>
              <c:f>[Book1.xlsx]Sheet3!$B$10:$B$15</c:f>
              <c:strCache>
                <c:ptCount val="6"/>
                <c:pt idx="0">
                  <c:v>Implementation and Real Time Testing</c:v>
                </c:pt>
                <c:pt idx="1">
                  <c:v>Deviation Measurement</c:v>
                </c:pt>
                <c:pt idx="2">
                  <c:v>Stress and Posture Analysis</c:v>
                </c:pt>
                <c:pt idx="3">
                  <c:v>Critical Centers Generation</c:v>
                </c:pt>
                <c:pt idx="4">
                  <c:v>Algorithmic for Dense Depth matching</c:v>
                </c:pt>
                <c:pt idx="5">
                  <c:v>Research &amp; Data Collection</c:v>
                </c:pt>
              </c:strCache>
            </c:strRef>
          </c:cat>
          <c:val>
            <c:numRef>
              <c:f>[Book1.xlsx]Sheet3!$D$10:$D$15</c:f>
              <c:numCache>
                <c:formatCode>General</c:formatCode>
                <c:ptCount val="6"/>
                <c:pt idx="0">
                  <c:v>60</c:v>
                </c:pt>
                <c:pt idx="1">
                  <c:v>90</c:v>
                </c:pt>
                <c:pt idx="2">
                  <c:v>90</c:v>
                </c:pt>
                <c:pt idx="3">
                  <c:v>60</c:v>
                </c:pt>
                <c:pt idx="4">
                  <c:v>60</c:v>
                </c:pt>
                <c:pt idx="5">
                  <c:v>60</c:v>
                </c:pt>
              </c:numCache>
            </c:numRef>
          </c:val>
        </c:ser>
        <c:dLbls>
          <c:showLegendKey val="0"/>
          <c:showVal val="0"/>
          <c:showCatName val="0"/>
          <c:showSerName val="0"/>
          <c:showPercent val="0"/>
          <c:showBubbleSize val="0"/>
        </c:dLbls>
        <c:gapWidth val="150"/>
        <c:overlap val="100"/>
        <c:axId val="305098112"/>
        <c:axId val="305097552"/>
      </c:barChart>
      <c:catAx>
        <c:axId val="305098112"/>
        <c:scaling>
          <c:orientation val="minMax"/>
        </c:scaling>
        <c:delete val="0"/>
        <c:axPos val="l"/>
        <c:numFmt formatCode="General" sourceLinked="0"/>
        <c:majorTickMark val="out"/>
        <c:minorTickMark val="none"/>
        <c:tickLblPos val="nextTo"/>
        <c:txPr>
          <a:bodyPr/>
          <a:lstStyle/>
          <a:p>
            <a:pPr>
              <a:defRPr b="1"/>
            </a:pPr>
            <a:endParaRPr lang="en-US"/>
          </a:p>
        </c:txPr>
        <c:crossAx val="305097552"/>
        <c:crosses val="autoZero"/>
        <c:auto val="1"/>
        <c:lblAlgn val="ctr"/>
        <c:lblOffset val="100"/>
        <c:noMultiLvlLbl val="0"/>
      </c:catAx>
      <c:valAx>
        <c:axId val="305097552"/>
        <c:scaling>
          <c:orientation val="minMax"/>
          <c:max val="480"/>
          <c:min val="240"/>
        </c:scaling>
        <c:delete val="0"/>
        <c:axPos val="b"/>
        <c:majorGridlines/>
        <c:numFmt formatCode="[$-409]mmm" sourceLinked="0"/>
        <c:majorTickMark val="out"/>
        <c:minorTickMark val="none"/>
        <c:tickLblPos val="nextTo"/>
        <c:txPr>
          <a:bodyPr/>
          <a:lstStyle/>
          <a:p>
            <a:pPr>
              <a:defRPr b="1"/>
            </a:pPr>
            <a:endParaRPr lang="en-US"/>
          </a:p>
        </c:txPr>
        <c:crossAx val="305098112"/>
        <c:crosses val="autoZero"/>
        <c:crossBetween val="between"/>
        <c:majorUnit val="30"/>
        <c:minorUnit val="4.0000000000000008E-2"/>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9/7/2013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9/7/2013</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614976" rtl="0" eaLnBrk="1" latinLnBrk="0" hangingPunct="1">
      <a:defRPr sz="800" kern="1200">
        <a:solidFill>
          <a:schemeClr val="tx1"/>
        </a:solidFill>
        <a:latin typeface="+mn-lt"/>
        <a:ea typeface="+mn-ea"/>
        <a:cs typeface="+mn-cs"/>
      </a:defRPr>
    </a:lvl1pPr>
    <a:lvl2pPr marL="307488" algn="l" defTabSz="614976" rtl="0" eaLnBrk="1" latinLnBrk="0" hangingPunct="1">
      <a:defRPr sz="800" kern="1200">
        <a:solidFill>
          <a:schemeClr val="tx1"/>
        </a:solidFill>
        <a:latin typeface="+mn-lt"/>
        <a:ea typeface="+mn-ea"/>
        <a:cs typeface="+mn-cs"/>
      </a:defRPr>
    </a:lvl2pPr>
    <a:lvl3pPr marL="614976" algn="l" defTabSz="614976" rtl="0" eaLnBrk="1" latinLnBrk="0" hangingPunct="1">
      <a:defRPr sz="800" kern="1200">
        <a:solidFill>
          <a:schemeClr val="tx1"/>
        </a:solidFill>
        <a:latin typeface="+mn-lt"/>
        <a:ea typeface="+mn-ea"/>
        <a:cs typeface="+mn-cs"/>
      </a:defRPr>
    </a:lvl3pPr>
    <a:lvl4pPr marL="922462" algn="l" defTabSz="614976" rtl="0" eaLnBrk="1" latinLnBrk="0" hangingPunct="1">
      <a:defRPr sz="800" kern="1200">
        <a:solidFill>
          <a:schemeClr val="tx1"/>
        </a:solidFill>
        <a:latin typeface="+mn-lt"/>
        <a:ea typeface="+mn-ea"/>
        <a:cs typeface="+mn-cs"/>
      </a:defRPr>
    </a:lvl4pPr>
    <a:lvl5pPr marL="1229950" algn="l" defTabSz="614976" rtl="0" eaLnBrk="1" latinLnBrk="0" hangingPunct="1">
      <a:defRPr sz="800" kern="1200">
        <a:solidFill>
          <a:schemeClr val="tx1"/>
        </a:solidFill>
        <a:latin typeface="+mn-lt"/>
        <a:ea typeface="+mn-ea"/>
        <a:cs typeface="+mn-cs"/>
      </a:defRPr>
    </a:lvl5pPr>
    <a:lvl6pPr marL="1537438" algn="l" defTabSz="614976" rtl="0" eaLnBrk="1" latinLnBrk="0" hangingPunct="1">
      <a:defRPr sz="800" kern="1200">
        <a:solidFill>
          <a:schemeClr val="tx1"/>
        </a:solidFill>
        <a:latin typeface="+mn-lt"/>
        <a:ea typeface="+mn-ea"/>
        <a:cs typeface="+mn-cs"/>
      </a:defRPr>
    </a:lvl6pPr>
    <a:lvl7pPr marL="1844926" algn="l" defTabSz="614976" rtl="0" eaLnBrk="1" latinLnBrk="0" hangingPunct="1">
      <a:defRPr sz="800" kern="1200">
        <a:solidFill>
          <a:schemeClr val="tx1"/>
        </a:solidFill>
        <a:latin typeface="+mn-lt"/>
        <a:ea typeface="+mn-ea"/>
        <a:cs typeface="+mn-cs"/>
      </a:defRPr>
    </a:lvl7pPr>
    <a:lvl8pPr marL="2152412" algn="l" defTabSz="614976" rtl="0" eaLnBrk="1" latinLnBrk="0" hangingPunct="1">
      <a:defRPr sz="800" kern="1200">
        <a:solidFill>
          <a:schemeClr val="tx1"/>
        </a:solidFill>
        <a:latin typeface="+mn-lt"/>
        <a:ea typeface="+mn-ea"/>
        <a:cs typeface="+mn-cs"/>
      </a:defRPr>
    </a:lvl8pPr>
    <a:lvl9pPr marL="2459900" algn="l" defTabSz="614976"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4415135" y="643633"/>
            <a:ext cx="21444943" cy="1633796"/>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4415135" y="2331658"/>
            <a:ext cx="21444943" cy="539931"/>
          </a:xfrm>
        </p:spPr>
        <p:txBody>
          <a:bodyPr>
            <a:noAutofit/>
          </a:bodyPr>
          <a:lstStyle>
            <a:lvl1pPr marL="0" indent="0">
              <a:spcBef>
                <a:spcPts val="0"/>
              </a:spcBef>
              <a:buNone/>
              <a:defRPr sz="1600">
                <a:solidFill>
                  <a:schemeClr val="bg1"/>
                </a:solidFill>
              </a:defRPr>
            </a:lvl1pPr>
            <a:lvl2pPr marL="0" indent="0">
              <a:spcBef>
                <a:spcPts val="0"/>
              </a:spcBef>
              <a:buNone/>
              <a:defRPr sz="1600">
                <a:solidFill>
                  <a:schemeClr val="bg1"/>
                </a:solidFill>
              </a:defRPr>
            </a:lvl2pPr>
            <a:lvl3pPr marL="0" indent="0">
              <a:spcBef>
                <a:spcPts val="0"/>
              </a:spcBef>
              <a:buNone/>
              <a:defRPr sz="1600">
                <a:solidFill>
                  <a:schemeClr val="bg1"/>
                </a:solidFill>
              </a:defRPr>
            </a:lvl3pPr>
            <a:lvl4pPr marL="0" indent="0">
              <a:spcBef>
                <a:spcPts val="0"/>
              </a:spcBef>
              <a:buNone/>
              <a:defRPr sz="1600">
                <a:solidFill>
                  <a:schemeClr val="bg1"/>
                </a:solidFill>
              </a:defRPr>
            </a:lvl4pPr>
            <a:lvl5pPr marL="0" indent="0">
              <a:spcBef>
                <a:spcPts val="0"/>
              </a:spcBef>
              <a:buNone/>
              <a:defRPr sz="1600">
                <a:solidFill>
                  <a:schemeClr val="bg1"/>
                </a:solidFill>
              </a:defRPr>
            </a:lvl5pPr>
            <a:lvl6pPr marL="0" indent="0">
              <a:spcBef>
                <a:spcPts val="0"/>
              </a:spcBef>
              <a:buNone/>
              <a:defRPr sz="1600">
                <a:solidFill>
                  <a:schemeClr val="bg1"/>
                </a:solidFill>
              </a:defRPr>
            </a:lvl6pPr>
            <a:lvl7pPr marL="0" indent="0">
              <a:spcBef>
                <a:spcPts val="0"/>
              </a:spcBef>
              <a:buNone/>
              <a:defRPr sz="1600">
                <a:solidFill>
                  <a:schemeClr val="bg1"/>
                </a:solidFill>
              </a:defRPr>
            </a:lvl7pPr>
            <a:lvl8pPr marL="0" indent="0">
              <a:spcBef>
                <a:spcPts val="0"/>
              </a:spcBef>
              <a:buNone/>
              <a:defRPr sz="1600">
                <a:solidFill>
                  <a:schemeClr val="bg1"/>
                </a:solidFill>
              </a:defRPr>
            </a:lvl8pPr>
            <a:lvl9pPr marL="0" indent="0">
              <a:spcBef>
                <a:spcPts val="0"/>
              </a:spcBef>
              <a:buNone/>
              <a:defRPr sz="1600">
                <a:solidFill>
                  <a:schemeClr val="bg1"/>
                </a:solidFill>
              </a:defRPr>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9/7/2013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788417" y="3802380"/>
            <a:ext cx="8830270" cy="792163"/>
          </a:xfrm>
          <a:prstGeom prst="round1Rect">
            <a:avLst/>
          </a:prstGeom>
          <a:solidFill>
            <a:schemeClr val="accent2"/>
          </a:solidFill>
        </p:spPr>
        <p:txBody>
          <a:bodyPr lIns="24599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788417" y="4594543"/>
            <a:ext cx="8830270" cy="4455914"/>
          </a:xfrm>
        </p:spPr>
        <p:txBody>
          <a:bodyPr lIns="245990"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788417" y="9767364"/>
            <a:ext cx="8830270" cy="792163"/>
          </a:xfrm>
          <a:prstGeom prst="round1Rect">
            <a:avLst/>
          </a:prstGeom>
          <a:solidFill>
            <a:schemeClr val="accent3"/>
          </a:solidFill>
        </p:spPr>
        <p:txBody>
          <a:bodyPr lIns="24599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788417" y="10559526"/>
            <a:ext cx="8830270" cy="5904941"/>
          </a:xfrm>
        </p:spPr>
        <p:txBody>
          <a:bodyPr lIns="245990"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788417" y="16783943"/>
            <a:ext cx="8830270" cy="792163"/>
          </a:xfrm>
          <a:prstGeom prst="round1Rect">
            <a:avLst/>
          </a:prstGeom>
          <a:solidFill>
            <a:schemeClr val="accent4"/>
          </a:solidFill>
        </p:spPr>
        <p:txBody>
          <a:bodyPr lIns="24599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788417" y="17580067"/>
            <a:ext cx="8830270" cy="2970609"/>
          </a:xfrm>
        </p:spPr>
        <p:txBody>
          <a:bodyPr lIns="245990"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0722472" y="3802380"/>
            <a:ext cx="8830270" cy="792163"/>
          </a:xfrm>
          <a:prstGeom prst="round1Rect">
            <a:avLst/>
          </a:prstGeom>
          <a:solidFill>
            <a:schemeClr val="accent5"/>
          </a:solidFill>
        </p:spPr>
        <p:txBody>
          <a:bodyPr lIns="24599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0722472" y="4594543"/>
            <a:ext cx="8830270" cy="2970609"/>
          </a:xfrm>
        </p:spPr>
        <p:txBody>
          <a:bodyPr lIns="245990"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10722472" y="7763193"/>
            <a:ext cx="8830270" cy="4010323"/>
          </a:xfrm>
        </p:spPr>
        <p:txBody>
          <a:bodyPr lIns="245990"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10722472" y="15249128"/>
            <a:ext cx="8830270" cy="1138734"/>
          </a:xfrm>
        </p:spPr>
        <p:txBody>
          <a:bodyPr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10722472" y="16783943"/>
            <a:ext cx="8830270" cy="792163"/>
          </a:xfrm>
          <a:prstGeom prst="round1Rect">
            <a:avLst/>
          </a:prstGeom>
          <a:solidFill>
            <a:schemeClr val="accent6"/>
          </a:solidFill>
        </p:spPr>
        <p:txBody>
          <a:bodyPr lIns="24599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0722472" y="17580067"/>
            <a:ext cx="8830270" cy="2970609"/>
          </a:xfrm>
        </p:spPr>
        <p:txBody>
          <a:bodyPr lIns="245990"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0624989" y="3802380"/>
            <a:ext cx="8830270" cy="792163"/>
          </a:xfrm>
          <a:prstGeom prst="round1Rect">
            <a:avLst/>
          </a:prstGeom>
          <a:solidFill>
            <a:schemeClr val="accent6"/>
          </a:solidFill>
        </p:spPr>
        <p:txBody>
          <a:bodyPr lIns="24599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0624989" y="4594543"/>
            <a:ext cx="8830270" cy="4752975"/>
          </a:xfrm>
        </p:spPr>
        <p:txBody>
          <a:bodyPr lIns="245990"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0624989" y="10290191"/>
            <a:ext cx="8830270" cy="4752975"/>
          </a:xfrm>
        </p:spPr>
        <p:txBody>
          <a:bodyPr lIns="245990"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20624989" y="16783943"/>
            <a:ext cx="8830270" cy="792163"/>
          </a:xfrm>
          <a:prstGeom prst="round1Rect">
            <a:avLst/>
          </a:prstGeom>
          <a:solidFill>
            <a:schemeClr val="accent1"/>
          </a:solidFill>
        </p:spPr>
        <p:txBody>
          <a:bodyPr lIns="24599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0624989" y="17580067"/>
            <a:ext cx="8830270" cy="2970609"/>
          </a:xfrm>
        </p:spPr>
        <p:txBody>
          <a:bodyPr lIns="245990" tIns="122995"/>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2" name="Instructions"/>
          <p:cNvSpPr/>
          <p:nvPr userDrawn="1"/>
        </p:nvSpPr>
        <p:spPr>
          <a:xfrm>
            <a:off x="30275213" y="1658589"/>
            <a:ext cx="8585862" cy="21388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4493" tIns="30748" rIns="184493" bIns="30748" rtlCol="0" anchor="t"/>
          <a:lstStyle/>
          <a:p>
            <a:pPr lvl="0">
              <a:spcBef>
                <a:spcPts val="807"/>
              </a:spcBef>
            </a:pPr>
            <a:r>
              <a:rPr sz="65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807"/>
              </a:spcBef>
            </a:pPr>
            <a:r>
              <a:rPr lang="en-US" sz="44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202"/>
              </a:spcBef>
            </a:pPr>
            <a:endParaRPr sz="4000" dirty="0">
              <a:solidFill>
                <a:prstClr val="white">
                  <a:lumMod val="50000"/>
                </a:prstClr>
              </a:solidFill>
              <a:latin typeface="Calibri Light" panose="020F0302020204030204" pitchFamily="34" charset="0"/>
              <a:cs typeface="Calibri" panose="020F0502020204030204" pitchFamily="34" charset="0"/>
            </a:endParaRPr>
          </a:p>
          <a:p>
            <a:pPr lvl="0">
              <a:spcBef>
                <a:spcPts val="807"/>
              </a:spcBef>
            </a:pPr>
            <a:r>
              <a:rPr sz="59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807"/>
              </a:spcBef>
            </a:pPr>
            <a:r>
              <a:rPr sz="44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4400" dirty="0" smtClean="0">
                <a:solidFill>
                  <a:prstClr val="white">
                    <a:lumMod val="50000"/>
                  </a:prstClr>
                </a:solidFill>
                <a:latin typeface="Calibri Light" panose="020F0302020204030204" pitchFamily="34" charset="0"/>
                <a:cs typeface="Calibri" panose="020F0502020204030204" pitchFamily="34" charset="0"/>
              </a:rPr>
              <a:t>poster </a:t>
            </a:r>
            <a:r>
              <a:rPr sz="4400" dirty="0" smtClean="0">
                <a:solidFill>
                  <a:prstClr val="white">
                    <a:lumMod val="50000"/>
                  </a:prstClr>
                </a:solidFill>
                <a:latin typeface="Calibri Light" panose="020F0302020204030204" pitchFamily="34" charset="0"/>
                <a:cs typeface="Calibri" panose="020F0502020204030204" pitchFamily="34" charset="0"/>
              </a:rPr>
              <a:t>are </a:t>
            </a:r>
            <a:r>
              <a:rPr sz="4400" dirty="0">
                <a:solidFill>
                  <a:prstClr val="white">
                    <a:lumMod val="50000"/>
                  </a:prstClr>
                </a:solidFill>
                <a:latin typeface="Calibri Light" panose="020F0302020204030204" pitchFamily="34" charset="0"/>
                <a:cs typeface="Calibri" panose="020F0502020204030204" pitchFamily="34" charset="0"/>
              </a:rPr>
              <a:t>formatted for you. </a:t>
            </a:r>
            <a:r>
              <a:rPr lang="en-US" sz="4400" dirty="0" smtClean="0">
                <a:solidFill>
                  <a:prstClr val="white">
                    <a:lumMod val="50000"/>
                  </a:prstClr>
                </a:solidFill>
                <a:latin typeface="Calibri Light" panose="020F0302020204030204" pitchFamily="34" charset="0"/>
                <a:cs typeface="Calibri" panose="020F0502020204030204" pitchFamily="34" charset="0"/>
              </a:rPr>
              <a:t>Type</a:t>
            </a:r>
            <a:r>
              <a:rPr lang="en-US" sz="44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44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44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1614"/>
              </a:spcBef>
            </a:pPr>
            <a:r>
              <a:rPr lang="en-US" sz="4400" dirty="0" smtClean="0">
                <a:solidFill>
                  <a:prstClr val="white">
                    <a:lumMod val="50000"/>
                  </a:prstClr>
                </a:solidFill>
                <a:latin typeface="Calibri Light" panose="020F0302020204030204" pitchFamily="34" charset="0"/>
                <a:cs typeface="Calibri" panose="020F0502020204030204" pitchFamily="34" charset="0"/>
              </a:rPr>
              <a:t>T</a:t>
            </a:r>
            <a:r>
              <a:rPr sz="4400" dirty="0" smtClean="0">
                <a:solidFill>
                  <a:prstClr val="white">
                    <a:lumMod val="50000"/>
                  </a:prstClr>
                </a:solidFill>
                <a:latin typeface="Calibri Light" panose="020F0302020204030204" pitchFamily="34" charset="0"/>
                <a:cs typeface="Calibri" panose="020F0502020204030204" pitchFamily="34" charset="0"/>
              </a:rPr>
              <a:t>o </a:t>
            </a:r>
            <a:r>
              <a:rPr sz="4400" dirty="0">
                <a:solidFill>
                  <a:prstClr val="white">
                    <a:lumMod val="50000"/>
                  </a:prstClr>
                </a:solidFill>
                <a:latin typeface="Calibri Light" panose="020F0302020204030204" pitchFamily="34" charset="0"/>
                <a:cs typeface="Calibri" panose="020F0502020204030204" pitchFamily="34" charset="0"/>
              </a:rPr>
              <a:t>add or remove bullet points from text, just click the Bullets button on the Home tab.</a:t>
            </a:r>
          </a:p>
          <a:p>
            <a:pPr lvl="0">
              <a:spcBef>
                <a:spcPts val="1614"/>
              </a:spcBef>
            </a:pPr>
            <a:r>
              <a:rPr sz="44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4400" dirty="0" smtClean="0">
                <a:solidFill>
                  <a:prstClr val="white">
                    <a:lumMod val="50000"/>
                  </a:prstClr>
                </a:solidFill>
                <a:latin typeface="Calibri Light" panose="020F0302020204030204" pitchFamily="34" charset="0"/>
                <a:cs typeface="Calibri" panose="020F0502020204030204" pitchFamily="34" charset="0"/>
              </a:rPr>
              <a:t>content</a:t>
            </a:r>
            <a:r>
              <a:rPr sz="4400" dirty="0" smtClean="0">
                <a:solidFill>
                  <a:prstClr val="white">
                    <a:lumMod val="50000"/>
                  </a:prstClr>
                </a:solidFill>
                <a:latin typeface="Calibri Light" panose="020F0302020204030204" pitchFamily="34" charset="0"/>
                <a:cs typeface="Calibri" panose="020F0502020204030204" pitchFamily="34" charset="0"/>
              </a:rPr>
              <a:t> </a:t>
            </a:r>
            <a:r>
              <a:rPr sz="4400" dirty="0">
                <a:solidFill>
                  <a:prstClr val="white">
                    <a:lumMod val="50000"/>
                  </a:prstClr>
                </a:solidFill>
                <a:latin typeface="Calibri Light" panose="020F0302020204030204" pitchFamily="34" charset="0"/>
                <a:cs typeface="Calibri" panose="020F0502020204030204" pitchFamily="34" charset="0"/>
              </a:rPr>
              <a:t>or body text, just make a copy of what you need and drag it into place. PowerPoint’s Smart Guides will help you align it with everything else.</a:t>
            </a:r>
          </a:p>
          <a:p>
            <a:pPr lvl="0">
              <a:spcBef>
                <a:spcPts val="1614"/>
              </a:spcBef>
            </a:pPr>
            <a:r>
              <a:rPr sz="44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4400" dirty="0" smtClean="0">
                <a:solidFill>
                  <a:prstClr val="white">
                    <a:lumMod val="50000"/>
                  </a:prstClr>
                </a:solidFill>
                <a:latin typeface="Calibri Light" panose="020F0302020204030204" pitchFamily="34" charset="0"/>
                <a:cs typeface="Calibri" panose="020F0502020204030204" pitchFamily="34" charset="0"/>
              </a:rPr>
              <a:t>right-</a:t>
            </a:r>
            <a:r>
              <a:rPr sz="4400" dirty="0" smtClean="0">
                <a:solidFill>
                  <a:prstClr val="white">
                    <a:lumMod val="50000"/>
                  </a:prstClr>
                </a:solidFill>
                <a:latin typeface="Calibri Light" panose="020F0302020204030204" pitchFamily="34" charset="0"/>
                <a:cs typeface="Calibri" panose="020F0502020204030204" pitchFamily="34" charset="0"/>
              </a:rPr>
              <a:t>click </a:t>
            </a:r>
            <a:r>
              <a:rPr sz="4400" dirty="0">
                <a:solidFill>
                  <a:prstClr val="white">
                    <a:lumMod val="50000"/>
                  </a:prstClr>
                </a:solidFill>
                <a:latin typeface="Calibri Light" panose="020F0302020204030204" pitchFamily="34" charset="0"/>
                <a:cs typeface="Calibri" panose="020F0502020204030204" pitchFamily="34" charset="0"/>
              </a:rPr>
              <a:t>a </a:t>
            </a:r>
            <a:r>
              <a:rPr sz="4400" dirty="0" smtClean="0">
                <a:solidFill>
                  <a:prstClr val="white">
                    <a:lumMod val="50000"/>
                  </a:prstClr>
                </a:solidFill>
                <a:latin typeface="Calibri Light" panose="020F0302020204030204" pitchFamily="34" charset="0"/>
                <a:cs typeface="Calibri" panose="020F0502020204030204" pitchFamily="34" charset="0"/>
              </a:rPr>
              <a:t>picture</a:t>
            </a:r>
            <a:r>
              <a:rPr lang="en-US" sz="4400" dirty="0" smtClean="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4400" baseline="0" dirty="0" smtClean="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4400" dirty="0" smtClean="0">
                <a:solidFill>
                  <a:prstClr val="white">
                    <a:lumMod val="50000"/>
                  </a:prstClr>
                </a:solidFill>
                <a:latin typeface="Calibri Light" panose="020F0302020204030204" pitchFamily="34" charset="0"/>
                <a:cs typeface="Calibri" panose="020F0502020204030204" pitchFamily="34" charset="0"/>
              </a:rPr>
              <a:t>esize</a:t>
            </a:r>
            <a:r>
              <a:rPr lang="en-US" sz="4400" baseline="0" dirty="0" smtClean="0">
                <a:solidFill>
                  <a:prstClr val="white">
                    <a:lumMod val="50000"/>
                  </a:prstClr>
                </a:solidFill>
                <a:latin typeface="Calibri Light" panose="020F0302020204030204" pitchFamily="34" charset="0"/>
                <a:cs typeface="Calibri" panose="020F0502020204030204" pitchFamily="34" charset="0"/>
              </a:rPr>
              <a:t> by dragging a corner.</a:t>
            </a:r>
            <a:endParaRPr sz="44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invGray">
          <a:xfrm>
            <a:off x="0" y="0"/>
            <a:ext cx="30275213" cy="32676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1498" tIns="30748" rIns="61498" bIns="30748" rtlCol="0" anchor="ctr"/>
          <a:lstStyle/>
          <a:p>
            <a:pPr algn="ctr"/>
            <a:endParaRPr lang="en-US"/>
          </a:p>
        </p:txBody>
      </p:sp>
      <p:sp>
        <p:nvSpPr>
          <p:cNvPr id="2" name="Title Placeholder 1"/>
          <p:cNvSpPr>
            <a:spLocks noGrp="1"/>
          </p:cNvSpPr>
          <p:nvPr>
            <p:ph type="title"/>
          </p:nvPr>
        </p:nvSpPr>
        <p:spPr bwMode="auto">
          <a:xfrm>
            <a:off x="4415135" y="643633"/>
            <a:ext cx="21444943" cy="1633796"/>
          </a:xfrm>
          <a:prstGeom prst="rect">
            <a:avLst/>
          </a:prstGeom>
        </p:spPr>
        <p:txBody>
          <a:bodyPr vert="horz" lIns="61498" tIns="30748" rIns="61498" bIns="30748"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415135" y="3911302"/>
            <a:ext cx="21444943" cy="15353101"/>
          </a:xfrm>
          <a:prstGeom prst="rect">
            <a:avLst/>
          </a:prstGeom>
        </p:spPr>
        <p:txBody>
          <a:bodyPr vert="horz" lIns="61498" tIns="30748" rIns="61498" bIns="307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88417" y="20866191"/>
            <a:ext cx="6811923" cy="297061"/>
          </a:xfrm>
          <a:prstGeom prst="rect">
            <a:avLst/>
          </a:prstGeom>
        </p:spPr>
        <p:txBody>
          <a:bodyPr vert="horz" lIns="61498" tIns="30748" rIns="61498" bIns="30748" rtlCol="0" anchor="ctr"/>
          <a:lstStyle>
            <a:lvl1pPr algn="l">
              <a:defRPr sz="1000">
                <a:solidFill>
                  <a:schemeClr val="tx1">
                    <a:tint val="75000"/>
                  </a:schemeClr>
                </a:solidFill>
              </a:defRPr>
            </a:lvl1pPr>
          </a:lstStyle>
          <a:p>
            <a:fld id="{ECAA57DF-1C19-4726-AB84-014692BAD8F5}" type="datetimeFigureOut">
              <a:rPr lang="en-US" smtClean="0"/>
              <a:pPr/>
              <a:t>9/7/2013</a:t>
            </a:fld>
            <a:endParaRPr lang="en-US"/>
          </a:p>
        </p:txBody>
      </p:sp>
      <p:sp>
        <p:nvSpPr>
          <p:cNvPr id="5" name="Footer Placeholder 4"/>
          <p:cNvSpPr>
            <a:spLocks noGrp="1"/>
          </p:cNvSpPr>
          <p:nvPr>
            <p:ph type="ftr" sz="quarter" idx="3"/>
          </p:nvPr>
        </p:nvSpPr>
        <p:spPr>
          <a:xfrm>
            <a:off x="7600340" y="20866191"/>
            <a:ext cx="15074533" cy="297061"/>
          </a:xfrm>
          <a:prstGeom prst="rect">
            <a:avLst/>
          </a:prstGeom>
        </p:spPr>
        <p:txBody>
          <a:bodyPr vert="horz" lIns="61498" tIns="30748" rIns="61498" bIns="30748"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2674873" y="20866191"/>
            <a:ext cx="6811923" cy="297061"/>
          </a:xfrm>
          <a:prstGeom prst="rect">
            <a:avLst/>
          </a:prstGeom>
        </p:spPr>
        <p:txBody>
          <a:bodyPr vert="horz" lIns="61498" tIns="30748" rIns="61498" bIns="30748" rtlCol="0" anchor="ctr"/>
          <a:lstStyle>
            <a:lvl1pPr algn="r">
              <a:defRPr sz="10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2951881" rtl="0" eaLnBrk="1" latinLnBrk="0" hangingPunct="1">
        <a:lnSpc>
          <a:spcPct val="90000"/>
        </a:lnSpc>
        <a:spcBef>
          <a:spcPct val="0"/>
        </a:spcBef>
        <a:buNone/>
        <a:defRPr sz="5900" b="1" kern="1200">
          <a:solidFill>
            <a:schemeClr val="bg1"/>
          </a:solidFill>
          <a:latin typeface="+mj-lt"/>
          <a:ea typeface="+mj-ea"/>
          <a:cs typeface="+mj-cs"/>
        </a:defRPr>
      </a:lvl1pPr>
    </p:titleStyle>
    <p:bodyStyle>
      <a:lvl1pPr marL="307488" indent="-307488" algn="l" defTabSz="2951881" rtl="0" eaLnBrk="1" latinLnBrk="0" hangingPunct="1">
        <a:lnSpc>
          <a:spcPct val="100000"/>
        </a:lnSpc>
        <a:spcBef>
          <a:spcPts val="807"/>
        </a:spcBef>
        <a:buClr>
          <a:schemeClr val="accent2"/>
        </a:buClr>
        <a:buFont typeface="Arial" panose="020B0604020202020204" pitchFamily="34" charset="0"/>
        <a:buChar char="•"/>
        <a:defRPr sz="1800" kern="1200">
          <a:solidFill>
            <a:schemeClr val="tx1"/>
          </a:solidFill>
          <a:latin typeface="+mn-lt"/>
          <a:ea typeface="+mn-ea"/>
          <a:cs typeface="+mn-cs"/>
        </a:defRPr>
      </a:lvl1pPr>
      <a:lvl2pPr marL="737970" indent="-307488" algn="l" defTabSz="2951881" rtl="0" eaLnBrk="1" latinLnBrk="0" hangingPunct="1">
        <a:lnSpc>
          <a:spcPct val="100000"/>
        </a:lnSpc>
        <a:spcBef>
          <a:spcPts val="807"/>
        </a:spcBef>
        <a:buClr>
          <a:schemeClr val="accent2"/>
        </a:buClr>
        <a:buFont typeface="Arial" panose="020B0604020202020204" pitchFamily="34" charset="0"/>
        <a:buChar char="•"/>
        <a:defRPr sz="1600" kern="1200">
          <a:solidFill>
            <a:schemeClr val="tx1"/>
          </a:solidFill>
          <a:latin typeface="+mn-lt"/>
          <a:ea typeface="+mn-ea"/>
          <a:cs typeface="+mn-cs"/>
        </a:defRPr>
      </a:lvl2pPr>
      <a:lvl3pPr marL="737970" indent="-307488" algn="l" defTabSz="2951881" rtl="0" eaLnBrk="1" latinLnBrk="0" hangingPunct="1">
        <a:lnSpc>
          <a:spcPct val="100000"/>
        </a:lnSpc>
        <a:spcBef>
          <a:spcPts val="807"/>
        </a:spcBef>
        <a:buClr>
          <a:schemeClr val="accent2"/>
        </a:buClr>
        <a:buFont typeface="Arial" panose="020B0604020202020204" pitchFamily="34" charset="0"/>
        <a:buChar char="•"/>
        <a:defRPr sz="1600" kern="1200">
          <a:solidFill>
            <a:schemeClr val="tx1"/>
          </a:solidFill>
          <a:latin typeface="+mn-lt"/>
          <a:ea typeface="+mn-ea"/>
          <a:cs typeface="+mn-cs"/>
        </a:defRPr>
      </a:lvl3pPr>
      <a:lvl4pPr marL="737970" indent="-307488" algn="l" defTabSz="2951881" rtl="0" eaLnBrk="1" latinLnBrk="0" hangingPunct="1">
        <a:lnSpc>
          <a:spcPct val="100000"/>
        </a:lnSpc>
        <a:spcBef>
          <a:spcPts val="807"/>
        </a:spcBef>
        <a:buClr>
          <a:schemeClr val="accent2"/>
        </a:buClr>
        <a:buFont typeface="Arial" panose="020B0604020202020204" pitchFamily="34" charset="0"/>
        <a:buChar char="•"/>
        <a:defRPr sz="1600" kern="1200">
          <a:solidFill>
            <a:schemeClr val="tx1"/>
          </a:solidFill>
          <a:latin typeface="+mn-lt"/>
          <a:ea typeface="+mn-ea"/>
          <a:cs typeface="+mn-cs"/>
        </a:defRPr>
      </a:lvl4pPr>
      <a:lvl5pPr marL="737970" indent="-307488" algn="l" defTabSz="2951881" rtl="0" eaLnBrk="1" latinLnBrk="0" hangingPunct="1">
        <a:lnSpc>
          <a:spcPct val="100000"/>
        </a:lnSpc>
        <a:spcBef>
          <a:spcPts val="807"/>
        </a:spcBef>
        <a:buClr>
          <a:schemeClr val="accent2"/>
        </a:buClr>
        <a:buFont typeface="Arial" panose="020B0604020202020204" pitchFamily="34" charset="0"/>
        <a:buChar char="•"/>
        <a:defRPr sz="1600" kern="1200">
          <a:solidFill>
            <a:schemeClr val="tx1"/>
          </a:solidFill>
          <a:latin typeface="+mn-lt"/>
          <a:ea typeface="+mn-ea"/>
          <a:cs typeface="+mn-cs"/>
        </a:defRPr>
      </a:lvl5pPr>
      <a:lvl6pPr marL="737970" indent="-307488" algn="l" defTabSz="2951881" rtl="0" eaLnBrk="1" latinLnBrk="0" hangingPunct="1">
        <a:lnSpc>
          <a:spcPct val="100000"/>
        </a:lnSpc>
        <a:spcBef>
          <a:spcPts val="807"/>
        </a:spcBef>
        <a:buClr>
          <a:schemeClr val="accent2"/>
        </a:buClr>
        <a:buFont typeface="Arial" panose="020B0604020202020204" pitchFamily="34" charset="0"/>
        <a:buChar char="•"/>
        <a:defRPr sz="1600" kern="1200">
          <a:solidFill>
            <a:schemeClr val="tx1"/>
          </a:solidFill>
          <a:latin typeface="+mn-lt"/>
          <a:ea typeface="+mn-ea"/>
          <a:cs typeface="+mn-cs"/>
        </a:defRPr>
      </a:lvl6pPr>
      <a:lvl7pPr marL="737970" indent="-307488" algn="l" defTabSz="2951881" rtl="0" eaLnBrk="1" latinLnBrk="0" hangingPunct="1">
        <a:lnSpc>
          <a:spcPct val="100000"/>
        </a:lnSpc>
        <a:spcBef>
          <a:spcPts val="807"/>
        </a:spcBef>
        <a:buClr>
          <a:schemeClr val="accent2"/>
        </a:buClr>
        <a:buFont typeface="Arial" panose="020B0604020202020204" pitchFamily="34" charset="0"/>
        <a:buChar char="•"/>
        <a:defRPr sz="1600" kern="1200">
          <a:solidFill>
            <a:schemeClr val="tx1"/>
          </a:solidFill>
          <a:latin typeface="+mn-lt"/>
          <a:ea typeface="+mn-ea"/>
          <a:cs typeface="+mn-cs"/>
        </a:defRPr>
      </a:lvl7pPr>
      <a:lvl8pPr marL="737970" indent="-307488" algn="l" defTabSz="2951881" rtl="0" eaLnBrk="1" latinLnBrk="0" hangingPunct="1">
        <a:lnSpc>
          <a:spcPct val="100000"/>
        </a:lnSpc>
        <a:spcBef>
          <a:spcPts val="807"/>
        </a:spcBef>
        <a:buClr>
          <a:schemeClr val="accent2"/>
        </a:buClr>
        <a:buFont typeface="Arial" panose="020B0604020202020204" pitchFamily="34" charset="0"/>
        <a:buChar char="•"/>
        <a:defRPr sz="1600" kern="1200">
          <a:solidFill>
            <a:schemeClr val="tx1"/>
          </a:solidFill>
          <a:latin typeface="+mn-lt"/>
          <a:ea typeface="+mn-ea"/>
          <a:cs typeface="+mn-cs"/>
        </a:defRPr>
      </a:lvl8pPr>
      <a:lvl9pPr marL="737970" indent="-307488" algn="l" defTabSz="2951881" rtl="0" eaLnBrk="1" latinLnBrk="0" hangingPunct="1">
        <a:lnSpc>
          <a:spcPct val="100000"/>
        </a:lnSpc>
        <a:spcBef>
          <a:spcPts val="807"/>
        </a:spcBef>
        <a:buClr>
          <a:schemeClr val="accent2"/>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2951881" rtl="0" eaLnBrk="1" latinLnBrk="0" hangingPunct="1">
        <a:defRPr sz="5800" kern="1200">
          <a:solidFill>
            <a:schemeClr val="tx1"/>
          </a:solidFill>
          <a:latin typeface="+mn-lt"/>
          <a:ea typeface="+mn-ea"/>
          <a:cs typeface="+mn-cs"/>
        </a:defRPr>
      </a:lvl1pPr>
      <a:lvl2pPr marL="1475940" algn="l" defTabSz="2951881" rtl="0" eaLnBrk="1" latinLnBrk="0" hangingPunct="1">
        <a:defRPr sz="5800" kern="1200">
          <a:solidFill>
            <a:schemeClr val="tx1"/>
          </a:solidFill>
          <a:latin typeface="+mn-lt"/>
          <a:ea typeface="+mn-ea"/>
          <a:cs typeface="+mn-cs"/>
        </a:defRPr>
      </a:lvl2pPr>
      <a:lvl3pPr marL="2951881" algn="l" defTabSz="2951881" rtl="0" eaLnBrk="1" latinLnBrk="0" hangingPunct="1">
        <a:defRPr sz="5800" kern="1200">
          <a:solidFill>
            <a:schemeClr val="tx1"/>
          </a:solidFill>
          <a:latin typeface="+mn-lt"/>
          <a:ea typeface="+mn-ea"/>
          <a:cs typeface="+mn-cs"/>
        </a:defRPr>
      </a:lvl3pPr>
      <a:lvl4pPr marL="4427821" algn="l" defTabSz="2951881" rtl="0" eaLnBrk="1" latinLnBrk="0" hangingPunct="1">
        <a:defRPr sz="5800" kern="1200">
          <a:solidFill>
            <a:schemeClr val="tx1"/>
          </a:solidFill>
          <a:latin typeface="+mn-lt"/>
          <a:ea typeface="+mn-ea"/>
          <a:cs typeface="+mn-cs"/>
        </a:defRPr>
      </a:lvl4pPr>
      <a:lvl5pPr marL="5903760" algn="l" defTabSz="2951881" rtl="0" eaLnBrk="1" latinLnBrk="0" hangingPunct="1">
        <a:defRPr sz="5800" kern="1200">
          <a:solidFill>
            <a:schemeClr val="tx1"/>
          </a:solidFill>
          <a:latin typeface="+mn-lt"/>
          <a:ea typeface="+mn-ea"/>
          <a:cs typeface="+mn-cs"/>
        </a:defRPr>
      </a:lvl5pPr>
      <a:lvl6pPr marL="7379700" algn="l" defTabSz="2951881" rtl="0" eaLnBrk="1" latinLnBrk="0" hangingPunct="1">
        <a:defRPr sz="5800" kern="1200">
          <a:solidFill>
            <a:schemeClr val="tx1"/>
          </a:solidFill>
          <a:latin typeface="+mn-lt"/>
          <a:ea typeface="+mn-ea"/>
          <a:cs typeface="+mn-cs"/>
        </a:defRPr>
      </a:lvl6pPr>
      <a:lvl7pPr marL="8855641" algn="l" defTabSz="2951881" rtl="0" eaLnBrk="1" latinLnBrk="0" hangingPunct="1">
        <a:defRPr sz="5800" kern="1200">
          <a:solidFill>
            <a:schemeClr val="tx1"/>
          </a:solidFill>
          <a:latin typeface="+mn-lt"/>
          <a:ea typeface="+mn-ea"/>
          <a:cs typeface="+mn-cs"/>
        </a:defRPr>
      </a:lvl7pPr>
      <a:lvl8pPr marL="10331581" algn="l" defTabSz="2951881" rtl="0" eaLnBrk="1" latinLnBrk="0" hangingPunct="1">
        <a:defRPr sz="5800" kern="1200">
          <a:solidFill>
            <a:schemeClr val="tx1"/>
          </a:solidFill>
          <a:latin typeface="+mn-lt"/>
          <a:ea typeface="+mn-ea"/>
          <a:cs typeface="+mn-cs"/>
        </a:defRPr>
      </a:lvl8pPr>
      <a:lvl9pPr marL="11807521" algn="l" defTabSz="2951881" rtl="0" eaLnBrk="1" latinLnBrk="0" hangingPunct="1">
        <a:defRPr sz="5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latin typeface="Arial" panose="020B0604020202020204" pitchFamily="34" charset="0"/>
                <a:cs typeface="Arial" panose="020B0604020202020204" pitchFamily="34" charset="0"/>
              </a:rPr>
              <a:t>Low Cost Indigenous Patient Specific Solution for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Total Knee Replacement(</a:t>
            </a:r>
            <a:r>
              <a:rPr lang="en-US" dirty="0" err="1" smtClean="0">
                <a:latin typeface="Arial" panose="020B0604020202020204" pitchFamily="34" charset="0"/>
                <a:cs typeface="Arial" panose="020B0604020202020204" pitchFamily="34" charset="0"/>
              </a:rPr>
              <a:t>Arthroplasty</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3" name="Text Placeholder 22"/>
          <p:cNvSpPr>
            <a:spLocks noGrp="1"/>
          </p:cNvSpPr>
          <p:nvPr>
            <p:ph type="body" sz="quarter" idx="36"/>
          </p:nvPr>
        </p:nvSpPr>
        <p:spPr/>
        <p:txBody>
          <a:bodyPr/>
          <a:lstStyle/>
          <a:p>
            <a:pPr algn="ctr"/>
            <a:r>
              <a:rPr lang="en-US" sz="2000" dirty="0">
                <a:latin typeface="Arial" panose="020B0604020202020204" pitchFamily="34" charset="0"/>
                <a:cs typeface="Arial" panose="020B0604020202020204" pitchFamily="34" charset="0"/>
              </a:rPr>
              <a:t>Aditya </a:t>
            </a:r>
            <a:r>
              <a:rPr lang="en-US" sz="2000" dirty="0" err="1" smtClean="0">
                <a:latin typeface="Arial" panose="020B0604020202020204" pitchFamily="34" charset="0"/>
                <a:cs typeface="Arial" panose="020B0604020202020204" pitchFamily="34" charset="0"/>
              </a:rPr>
              <a:t>Ranjan</a:t>
            </a:r>
            <a:r>
              <a:rPr lang="en-US" sz="2000" dirty="0" smtClean="0">
                <a:latin typeface="Arial" panose="020B0604020202020204" pitchFamily="34" charset="0"/>
                <a:cs typeface="Arial" panose="020B0604020202020204" pitchFamily="34" charset="0"/>
              </a:rPr>
              <a:t>, Manish </a:t>
            </a:r>
            <a:r>
              <a:rPr lang="en-US" sz="2000" dirty="0" err="1" smtClean="0">
                <a:latin typeface="Arial" panose="020B0604020202020204" pitchFamily="34" charset="0"/>
                <a:cs typeface="Arial" panose="020B0604020202020204" pitchFamily="34" charset="0"/>
              </a:rPr>
              <a:t>Kumawat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Manpreet</a:t>
            </a:r>
            <a:r>
              <a:rPr lang="en-US" sz="2000" dirty="0" smtClean="0">
                <a:latin typeface="Arial" panose="020B0604020202020204" pitchFamily="34" charset="0"/>
                <a:cs typeface="Arial" panose="020B0604020202020204" pitchFamily="34" charset="0"/>
              </a:rPr>
              <a:t> Singh </a:t>
            </a:r>
            <a:r>
              <a:rPr lang="en-US" sz="2000" dirty="0" err="1" smtClean="0">
                <a:latin typeface="Arial" panose="020B0604020202020204" pitchFamily="34" charset="0"/>
                <a:cs typeface="Arial" panose="020B0604020202020204" pitchFamily="34" charset="0"/>
              </a:rPr>
              <a:t>Bedi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Siddarth</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Jain</a:t>
            </a:r>
          </a:p>
          <a:p>
            <a:pPr algn="ctr"/>
            <a:r>
              <a:rPr lang="en-US" sz="2000" dirty="0" smtClean="0">
                <a:latin typeface="Arial" panose="020B0604020202020204" pitchFamily="34" charset="0"/>
                <a:cs typeface="Arial" panose="020B0604020202020204" pitchFamily="34" charset="0"/>
              </a:rPr>
              <a:t>Under Supervision of : Dr. B. </a:t>
            </a:r>
            <a:r>
              <a:rPr lang="en-US" sz="2000" dirty="0" err="1" smtClean="0">
                <a:latin typeface="Arial" panose="020B0604020202020204" pitchFamily="34" charset="0"/>
                <a:cs typeface="Arial" panose="020B0604020202020204" pitchFamily="34" charset="0"/>
              </a:rPr>
              <a:t>Ravindra</a:t>
            </a:r>
            <a:r>
              <a:rPr lang="en-US" sz="2000" dirty="0" smtClean="0">
                <a:latin typeface="Arial" panose="020B0604020202020204" pitchFamily="34" charset="0"/>
                <a:cs typeface="Arial" panose="020B0604020202020204" pitchFamily="34" charset="0"/>
              </a:rPr>
              <a:t> , Dr. Gaurav </a:t>
            </a:r>
            <a:r>
              <a:rPr lang="en-US" sz="2000" dirty="0" err="1" smtClean="0">
                <a:latin typeface="Arial" panose="020B0604020202020204" pitchFamily="34" charset="0"/>
                <a:cs typeface="Arial" panose="020B0604020202020204" pitchFamily="34" charset="0"/>
              </a:rPr>
              <a:t>Harit</a:t>
            </a:r>
            <a:endParaRPr lang="en-US" sz="2000" dirty="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External Supervisor: Dr. </a:t>
            </a:r>
            <a:r>
              <a:rPr lang="en-US" sz="2000" dirty="0" err="1" smtClean="0">
                <a:latin typeface="Arial" panose="020B0604020202020204" pitchFamily="34" charset="0"/>
                <a:cs typeface="Arial" panose="020B0604020202020204" pitchFamily="34" charset="0"/>
              </a:rPr>
              <a:t>Abhay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Elhence</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AIIMS,Jodhpur</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a:xfrm>
            <a:off x="788416" y="3802380"/>
            <a:ext cx="8888983" cy="792163"/>
          </a:xfrm>
          <a:solidFill>
            <a:srgbClr val="D84044"/>
          </a:solidFill>
        </p:spPr>
        <p:txBody>
          <a:bodyPr/>
          <a:lstStyle/>
          <a:p>
            <a:r>
              <a:rPr lang="en-US" dirty="0" smtClean="0"/>
              <a:t>Motivation: </a:t>
            </a:r>
            <a:r>
              <a:rPr lang="en-US" sz="2000" dirty="0" smtClean="0"/>
              <a:t>cost that brings you down to your knees</a:t>
            </a:r>
            <a:endParaRPr lang="en-US" sz="2000" dirty="0"/>
          </a:p>
        </p:txBody>
      </p:sp>
      <p:sp>
        <p:nvSpPr>
          <p:cNvPr id="11" name="Content Placeholder 10"/>
          <p:cNvSpPr>
            <a:spLocks noGrp="1"/>
          </p:cNvSpPr>
          <p:nvPr>
            <p:ph sz="quarter" idx="24"/>
          </p:nvPr>
        </p:nvSpPr>
        <p:spPr/>
        <p:txBody>
          <a:bodyPr/>
          <a:lstStyle/>
          <a:p>
            <a:pPr marL="0" indent="0">
              <a:buNone/>
            </a:pPr>
            <a:r>
              <a:rPr lang="en-US" dirty="0" err="1" smtClean="0"/>
              <a:t>ddkddk</a:t>
            </a:r>
            <a:endParaRPr lang="en-US" dirty="0"/>
          </a:p>
        </p:txBody>
      </p:sp>
      <p:sp>
        <p:nvSpPr>
          <p:cNvPr id="7" name="Text Placeholder 6"/>
          <p:cNvSpPr>
            <a:spLocks noGrp="1"/>
          </p:cNvSpPr>
          <p:nvPr>
            <p:ph type="body" sz="quarter" idx="17"/>
          </p:nvPr>
        </p:nvSpPr>
        <p:spPr>
          <a:xfrm>
            <a:off x="788417" y="10417076"/>
            <a:ext cx="8830270" cy="792163"/>
          </a:xfrm>
        </p:spPr>
        <p:txBody>
          <a:bodyPr/>
          <a:lstStyle/>
          <a:p>
            <a:r>
              <a:rPr lang="en-US" dirty="0" smtClean="0"/>
              <a:t>Significance and Importance </a:t>
            </a:r>
            <a:endParaRPr lang="en-US" dirty="0"/>
          </a:p>
        </p:txBody>
      </p:sp>
      <p:sp>
        <p:nvSpPr>
          <p:cNvPr id="12" name="Content Placeholder 11"/>
          <p:cNvSpPr>
            <a:spLocks noGrp="1"/>
          </p:cNvSpPr>
          <p:nvPr>
            <p:ph sz="quarter" idx="25"/>
          </p:nvPr>
        </p:nvSpPr>
        <p:spPr>
          <a:xfrm>
            <a:off x="788416" y="11401735"/>
            <a:ext cx="5814265" cy="4036385"/>
          </a:xfrm>
          <a:noFill/>
          <a:ln w="28575" cmpd="dbl">
            <a:noFill/>
          </a:ln>
        </p:spPr>
        <p:style>
          <a:lnRef idx="2">
            <a:schemeClr val="dk1"/>
          </a:lnRef>
          <a:fillRef idx="1">
            <a:schemeClr val="lt1"/>
          </a:fillRef>
          <a:effectRef idx="0">
            <a:schemeClr val="dk1"/>
          </a:effectRef>
          <a:fontRef idx="minor">
            <a:schemeClr val="dk1"/>
          </a:fontRef>
        </p:style>
        <p:txBody>
          <a:bodyPr>
            <a:normAutofit/>
          </a:bodyPr>
          <a:lstStyle/>
          <a:p>
            <a:r>
              <a:rPr lang="en-IN" dirty="0">
                <a:solidFill>
                  <a:srgbClr val="545454"/>
                </a:solidFill>
              </a:rPr>
              <a:t>Health experts believe the high cost of imported knee implants makes the option of a knee-replacement surgery out of the reach of the middle class.</a:t>
            </a:r>
          </a:p>
          <a:p>
            <a:r>
              <a:rPr lang="en-IN" dirty="0" smtClean="0">
                <a:solidFill>
                  <a:srgbClr val="545454"/>
                </a:solidFill>
              </a:rPr>
              <a:t>Doctors </a:t>
            </a:r>
            <a:r>
              <a:rPr lang="en-IN" dirty="0">
                <a:solidFill>
                  <a:srgbClr val="545454"/>
                </a:solidFill>
              </a:rPr>
              <a:t>and hospitals pocket large profits on the implants — for instance, the </a:t>
            </a:r>
            <a:r>
              <a:rPr lang="en-IN" dirty="0" smtClean="0">
                <a:solidFill>
                  <a:srgbClr val="545454"/>
                </a:solidFill>
              </a:rPr>
              <a:t>import price of a complete knee-replacement kit is only </a:t>
            </a:r>
            <a:r>
              <a:rPr lang="en-IN" sz="2000" b="1" dirty="0" err="1" smtClean="0">
                <a:solidFill>
                  <a:srgbClr val="726056"/>
                </a:solidFill>
              </a:rPr>
              <a:t>Rs</a:t>
            </a:r>
            <a:r>
              <a:rPr lang="en-IN" sz="2000" b="1" dirty="0" smtClean="0">
                <a:solidFill>
                  <a:srgbClr val="726056"/>
                </a:solidFill>
              </a:rPr>
              <a:t> 37,554</a:t>
            </a:r>
            <a:r>
              <a:rPr lang="en-IN" sz="2000" dirty="0" smtClean="0">
                <a:solidFill>
                  <a:srgbClr val="545454"/>
                </a:solidFill>
              </a:rPr>
              <a:t>,</a:t>
            </a:r>
            <a:r>
              <a:rPr lang="en-IN" dirty="0" smtClean="0">
                <a:solidFill>
                  <a:srgbClr val="545454"/>
                </a:solidFill>
              </a:rPr>
              <a:t> </a:t>
            </a:r>
            <a:r>
              <a:rPr lang="en-IN" dirty="0">
                <a:solidFill>
                  <a:srgbClr val="545454"/>
                </a:solidFill>
              </a:rPr>
              <a:t>but customers are asked to pay at least </a:t>
            </a:r>
            <a:r>
              <a:rPr lang="en-IN" sz="2000" b="1" dirty="0" err="1" smtClean="0">
                <a:solidFill>
                  <a:srgbClr val="726056"/>
                </a:solidFill>
              </a:rPr>
              <a:t>Rs</a:t>
            </a:r>
            <a:r>
              <a:rPr lang="en-IN" sz="2000" b="1" dirty="0" smtClean="0">
                <a:solidFill>
                  <a:srgbClr val="726056"/>
                </a:solidFill>
              </a:rPr>
              <a:t> 1.11 </a:t>
            </a:r>
            <a:r>
              <a:rPr lang="en-IN" sz="2000" b="1" dirty="0">
                <a:solidFill>
                  <a:srgbClr val="726056"/>
                </a:solidFill>
              </a:rPr>
              <a:t>lakhs.</a:t>
            </a:r>
          </a:p>
          <a:p>
            <a:r>
              <a:rPr lang="en-IN" dirty="0" smtClean="0">
                <a:solidFill>
                  <a:srgbClr val="545454"/>
                </a:solidFill>
              </a:rPr>
              <a:t>People </a:t>
            </a:r>
            <a:r>
              <a:rPr lang="en-IN" dirty="0">
                <a:solidFill>
                  <a:srgbClr val="545454"/>
                </a:solidFill>
              </a:rPr>
              <a:t>who are more than </a:t>
            </a:r>
            <a:r>
              <a:rPr lang="en-IN" sz="2000" b="1" dirty="0">
                <a:solidFill>
                  <a:srgbClr val="726056"/>
                </a:solidFill>
              </a:rPr>
              <a:t>65 years old</a:t>
            </a:r>
            <a:r>
              <a:rPr lang="en-IN" dirty="0">
                <a:solidFill>
                  <a:srgbClr val="545454"/>
                </a:solidFill>
              </a:rPr>
              <a:t> are most likely to require knee replacement surgery, but they do not have insurance cover. Even among the three out of ten who do, the amount insured is rarely more than two lakhs.</a:t>
            </a:r>
          </a:p>
          <a:p>
            <a:pPr marL="0" indent="0">
              <a:buNone/>
            </a:pPr>
            <a:endParaRPr lang="en-IN" dirty="0"/>
          </a:p>
        </p:txBody>
      </p:sp>
      <p:sp>
        <p:nvSpPr>
          <p:cNvPr id="8" name="Text Placeholder 7"/>
          <p:cNvSpPr>
            <a:spLocks noGrp="1"/>
          </p:cNvSpPr>
          <p:nvPr>
            <p:ph type="body" sz="quarter" idx="19"/>
          </p:nvPr>
        </p:nvSpPr>
        <p:spPr>
          <a:xfrm>
            <a:off x="788417" y="16447061"/>
            <a:ext cx="8995663" cy="772537"/>
          </a:xfrm>
          <a:solidFill>
            <a:srgbClr val="368AA4"/>
          </a:solidFill>
          <a:ln>
            <a:solidFill>
              <a:schemeClr val="tx1"/>
            </a:solidFill>
          </a:ln>
        </p:spPr>
        <p:style>
          <a:lnRef idx="1">
            <a:schemeClr val="accent4"/>
          </a:lnRef>
          <a:fillRef idx="3">
            <a:schemeClr val="accent4"/>
          </a:fillRef>
          <a:effectRef idx="2">
            <a:schemeClr val="accent4"/>
          </a:effectRef>
          <a:fontRef idx="minor">
            <a:schemeClr val="lt1"/>
          </a:fontRef>
        </p:style>
        <p:txBody>
          <a:bodyPr/>
          <a:lstStyle/>
          <a:p>
            <a:r>
              <a:rPr lang="en-US" dirty="0" smtClean="0"/>
              <a:t>TIMELINE </a:t>
            </a:r>
            <a:r>
              <a:rPr lang="en-US" dirty="0" err="1" smtClean="0"/>
              <a:t>dIAGRAM</a:t>
            </a:r>
            <a:endParaRPr lang="en-US" dirty="0"/>
          </a:p>
        </p:txBody>
      </p:sp>
      <p:sp>
        <p:nvSpPr>
          <p:cNvPr id="9" name="Text Placeholder 8"/>
          <p:cNvSpPr>
            <a:spLocks noGrp="1"/>
          </p:cNvSpPr>
          <p:nvPr>
            <p:ph type="body" sz="quarter" idx="21"/>
          </p:nvPr>
        </p:nvSpPr>
        <p:spPr>
          <a:xfrm>
            <a:off x="10722472" y="3802380"/>
            <a:ext cx="8830270" cy="792163"/>
          </a:xfrm>
          <a:solidFill>
            <a:schemeClr val="bg1">
              <a:lumMod val="50000"/>
            </a:schemeClr>
          </a:solidFill>
        </p:spPr>
        <p:txBody>
          <a:bodyPr/>
          <a:lstStyle/>
          <a:p>
            <a:pPr algn="ctr"/>
            <a:r>
              <a:rPr lang="en-US" dirty="0" smtClean="0"/>
              <a:t>Dimensions: Impact sectors</a:t>
            </a:r>
            <a:endParaRPr lang="en-US" dirty="0"/>
          </a:p>
        </p:txBody>
      </p:sp>
      <p:sp>
        <p:nvSpPr>
          <p:cNvPr id="16" name="Text Placeholder 15"/>
          <p:cNvSpPr>
            <a:spLocks noGrp="1"/>
          </p:cNvSpPr>
          <p:nvPr>
            <p:ph type="body" sz="quarter" idx="29"/>
          </p:nvPr>
        </p:nvSpPr>
        <p:spPr>
          <a:xfrm>
            <a:off x="10835641" y="16439952"/>
            <a:ext cx="8869679" cy="777240"/>
          </a:xfrm>
          <a:solidFill>
            <a:schemeClr val="bg1">
              <a:lumMod val="50000"/>
            </a:schemeClr>
          </a:solidFill>
        </p:spPr>
        <p:txBody>
          <a:bodyPr/>
          <a:lstStyle/>
          <a:p>
            <a:r>
              <a:rPr lang="en-US" dirty="0" smtClean="0"/>
              <a:t>Expected results</a:t>
            </a:r>
            <a:endParaRPr lang="en-US" dirty="0"/>
          </a:p>
        </p:txBody>
      </p:sp>
      <p:sp>
        <p:nvSpPr>
          <p:cNvPr id="18" name="Text Placeholder 17"/>
          <p:cNvSpPr>
            <a:spLocks noGrp="1"/>
          </p:cNvSpPr>
          <p:nvPr>
            <p:ph type="body" sz="quarter" idx="31"/>
          </p:nvPr>
        </p:nvSpPr>
        <p:spPr/>
        <p:txBody>
          <a:bodyPr/>
          <a:lstStyle/>
          <a:p>
            <a:r>
              <a:rPr lang="en-US" dirty="0" smtClean="0"/>
              <a:t>Methods and procedures</a:t>
            </a:r>
            <a:endParaRPr lang="en-US" dirty="0"/>
          </a:p>
        </p:txBody>
      </p:sp>
      <p:pic>
        <p:nvPicPr>
          <p:cNvPr id="26" name="Picture 2"/>
          <p:cNvPicPr>
            <a:picLocks noChangeAspect="1" noChangeArrowheads="1"/>
          </p:cNvPicPr>
          <p:nvPr/>
        </p:nvPicPr>
        <p:blipFill>
          <a:blip r:embed="rId2" cstate="print"/>
          <a:srcRect/>
          <a:stretch>
            <a:fillRect/>
          </a:stretch>
        </p:blipFill>
        <p:spPr bwMode="auto">
          <a:xfrm>
            <a:off x="16931" y="-1"/>
            <a:ext cx="3574733" cy="3261361"/>
          </a:xfrm>
          <a:prstGeom prst="rect">
            <a:avLst/>
          </a:prstGeom>
          <a:noFill/>
          <a:ln w="9525">
            <a:noFill/>
            <a:miter lim="800000"/>
            <a:headEnd/>
            <a:tailEnd/>
          </a:ln>
          <a:effectLst/>
        </p:spPr>
      </p:pic>
      <p:sp>
        <p:nvSpPr>
          <p:cNvPr id="30" name="Content Placeholder 29"/>
          <p:cNvSpPr>
            <a:spLocks noGrp="1"/>
          </p:cNvSpPr>
          <p:nvPr>
            <p:ph sz="quarter" idx="32"/>
          </p:nvPr>
        </p:nvSpPr>
        <p:spPr>
          <a:xfrm>
            <a:off x="23632580" y="4991100"/>
            <a:ext cx="2913843" cy="457200"/>
          </a:xfrm>
          <a:prstGeom prst="roundRect">
            <a:avLst/>
          </a:prstGeom>
          <a:solidFill>
            <a:srgbClr val="E9D7D3"/>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marL="0" indent="0" algn="ctr">
              <a:buNone/>
            </a:pPr>
            <a:r>
              <a:rPr lang="en-US" sz="1418" dirty="0" smtClean="0">
                <a:solidFill>
                  <a:schemeClr val="tx1"/>
                </a:solidFill>
              </a:rPr>
              <a:t>Start</a:t>
            </a:r>
          </a:p>
        </p:txBody>
      </p:sp>
      <p:sp>
        <p:nvSpPr>
          <p:cNvPr id="31" name="Rounded Rectangle 30"/>
          <p:cNvSpPr/>
          <p:nvPr/>
        </p:nvSpPr>
        <p:spPr>
          <a:xfrm>
            <a:off x="23592327" y="5786894"/>
            <a:ext cx="2913843" cy="1445554"/>
          </a:xfrm>
          <a:prstGeom prst="round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r>
              <a:rPr lang="en-US" sz="1418" dirty="0" smtClean="0">
                <a:solidFill>
                  <a:schemeClr val="tx1"/>
                </a:solidFill>
              </a:rPr>
              <a:t>Background Research &amp; Analysis</a:t>
            </a:r>
          </a:p>
          <a:p>
            <a:endParaRPr lang="en-US" sz="1418" dirty="0">
              <a:solidFill>
                <a:schemeClr val="tx1"/>
              </a:solidFill>
            </a:endParaRPr>
          </a:p>
          <a:p>
            <a:pPr marL="342900" indent="-342900">
              <a:buFont typeface="Arial" panose="020B0604020202020204" pitchFamily="34" charset="0"/>
              <a:buChar char="•"/>
            </a:pPr>
            <a:r>
              <a:rPr lang="en-US" sz="1418" dirty="0" smtClean="0">
                <a:solidFill>
                  <a:schemeClr val="tx1"/>
                </a:solidFill>
              </a:rPr>
              <a:t>Collecting relevant information</a:t>
            </a:r>
          </a:p>
          <a:p>
            <a:pPr marL="742950" lvl="1" indent="-285750">
              <a:buFont typeface="Wingdings" panose="05000000000000000000" pitchFamily="2" charset="2"/>
              <a:buChar char="§"/>
            </a:pPr>
            <a:r>
              <a:rPr lang="en-US" sz="1418" dirty="0" smtClean="0">
                <a:solidFill>
                  <a:schemeClr val="tx1"/>
                </a:solidFill>
              </a:rPr>
              <a:t>Internet</a:t>
            </a:r>
          </a:p>
          <a:p>
            <a:pPr marL="742950" lvl="1" indent="-285750">
              <a:buFont typeface="Wingdings" panose="05000000000000000000" pitchFamily="2" charset="2"/>
              <a:buChar char="§"/>
            </a:pPr>
            <a:r>
              <a:rPr lang="en-US" sz="1418" dirty="0" smtClean="0">
                <a:solidFill>
                  <a:schemeClr val="tx1"/>
                </a:solidFill>
              </a:rPr>
              <a:t>Research Papers</a:t>
            </a:r>
          </a:p>
          <a:p>
            <a:pPr marL="742950" lvl="1" indent="-285750">
              <a:buFont typeface="Wingdings" panose="05000000000000000000" pitchFamily="2" charset="2"/>
              <a:buChar char="§"/>
            </a:pPr>
            <a:r>
              <a:rPr lang="en-US" sz="1418" dirty="0" smtClean="0">
                <a:solidFill>
                  <a:schemeClr val="tx1"/>
                </a:solidFill>
              </a:rPr>
              <a:t>Journals</a:t>
            </a:r>
          </a:p>
        </p:txBody>
      </p:sp>
      <p:sp>
        <p:nvSpPr>
          <p:cNvPr id="33" name="Rounded Rectangle 32"/>
          <p:cNvSpPr/>
          <p:nvPr/>
        </p:nvSpPr>
        <p:spPr>
          <a:xfrm>
            <a:off x="23592327" y="7551954"/>
            <a:ext cx="2913844" cy="1187652"/>
          </a:xfrm>
          <a:prstGeom prst="round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en-US" sz="1418" dirty="0" smtClean="0">
              <a:solidFill>
                <a:schemeClr val="tx1"/>
              </a:solidFill>
            </a:endParaRPr>
          </a:p>
          <a:p>
            <a:pPr algn="ctr"/>
            <a:r>
              <a:rPr lang="en-US" sz="1418" dirty="0" smtClean="0">
                <a:solidFill>
                  <a:schemeClr val="tx1"/>
                </a:solidFill>
              </a:rPr>
              <a:t>Input Data Acquisition</a:t>
            </a:r>
          </a:p>
          <a:p>
            <a:endParaRPr lang="en-US" sz="1418" dirty="0">
              <a:solidFill>
                <a:schemeClr val="tx1"/>
              </a:solidFill>
            </a:endParaRPr>
          </a:p>
          <a:p>
            <a:pPr marL="342900" indent="-342900">
              <a:buFont typeface="Arial" panose="020B0604020202020204" pitchFamily="34" charset="0"/>
              <a:buChar char="•"/>
            </a:pPr>
            <a:r>
              <a:rPr lang="en-US" sz="1418" dirty="0" smtClean="0">
                <a:solidFill>
                  <a:schemeClr val="tx1"/>
                </a:solidFill>
              </a:rPr>
              <a:t>MRI image Segregation</a:t>
            </a:r>
          </a:p>
          <a:p>
            <a:pPr marL="342900" indent="-342900">
              <a:buFont typeface="Arial" panose="020B0604020202020204" pitchFamily="34" charset="0"/>
              <a:buChar char="•"/>
            </a:pPr>
            <a:r>
              <a:rPr lang="en-US" sz="1418" dirty="0" smtClean="0">
                <a:solidFill>
                  <a:schemeClr val="tx1"/>
                </a:solidFill>
              </a:rPr>
              <a:t>Feature point extraction</a:t>
            </a:r>
          </a:p>
          <a:p>
            <a:pPr marL="342900" indent="-342900">
              <a:buFont typeface="Arial" panose="020B0604020202020204" pitchFamily="34" charset="0"/>
              <a:buChar char="•"/>
            </a:pPr>
            <a:r>
              <a:rPr lang="en-US" sz="1418" dirty="0" err="1" smtClean="0">
                <a:solidFill>
                  <a:schemeClr val="tx1"/>
                </a:solidFill>
              </a:rPr>
              <a:t>Epipolar</a:t>
            </a:r>
            <a:r>
              <a:rPr lang="en-US" sz="1418" dirty="0" smtClean="0">
                <a:solidFill>
                  <a:schemeClr val="tx1"/>
                </a:solidFill>
              </a:rPr>
              <a:t> geometry</a:t>
            </a:r>
          </a:p>
          <a:p>
            <a:pPr marL="342900" indent="-342900">
              <a:buFont typeface="Arial" panose="020B0604020202020204" pitchFamily="34" charset="0"/>
              <a:buChar char="•"/>
            </a:pPr>
            <a:endParaRPr lang="en-US" sz="1418" dirty="0" smtClean="0">
              <a:solidFill>
                <a:schemeClr val="tx1"/>
              </a:solidFill>
            </a:endParaRPr>
          </a:p>
        </p:txBody>
      </p:sp>
      <p:sp>
        <p:nvSpPr>
          <p:cNvPr id="34" name="Rounded Rectangle 33"/>
          <p:cNvSpPr/>
          <p:nvPr/>
        </p:nvSpPr>
        <p:spPr>
          <a:xfrm>
            <a:off x="20927960" y="9660875"/>
            <a:ext cx="3386283" cy="1447618"/>
          </a:xfrm>
          <a:prstGeom prst="round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r>
              <a:rPr lang="en-US" sz="1418" dirty="0" smtClean="0">
                <a:solidFill>
                  <a:schemeClr val="tx1"/>
                </a:solidFill>
              </a:rPr>
              <a:t>Camera Calibration</a:t>
            </a:r>
          </a:p>
          <a:p>
            <a:endParaRPr lang="en-US" sz="1418" dirty="0">
              <a:solidFill>
                <a:schemeClr val="tx1"/>
              </a:solidFill>
            </a:endParaRPr>
          </a:p>
          <a:p>
            <a:pPr marL="342900" indent="-342900">
              <a:buFont typeface="Arial" panose="020B0604020202020204" pitchFamily="34" charset="0"/>
              <a:buChar char="•"/>
            </a:pPr>
            <a:r>
              <a:rPr lang="en-US" sz="1418" dirty="0" smtClean="0">
                <a:solidFill>
                  <a:schemeClr val="tx1"/>
                </a:solidFill>
              </a:rPr>
              <a:t>Projecting reconstruction</a:t>
            </a:r>
          </a:p>
          <a:p>
            <a:pPr marL="342900" indent="-342900">
              <a:buFont typeface="Arial" panose="020B0604020202020204" pitchFamily="34" charset="0"/>
              <a:buChar char="•"/>
            </a:pPr>
            <a:r>
              <a:rPr lang="en-US" sz="1418" dirty="0" smtClean="0">
                <a:solidFill>
                  <a:schemeClr val="tx1"/>
                </a:solidFill>
              </a:rPr>
              <a:t>Affine reconstruction</a:t>
            </a:r>
          </a:p>
          <a:p>
            <a:pPr marL="342900" indent="-342900">
              <a:buFont typeface="Arial" panose="020B0604020202020204" pitchFamily="34" charset="0"/>
              <a:buChar char="•"/>
            </a:pPr>
            <a:r>
              <a:rPr lang="en-US" sz="1418" dirty="0" smtClean="0">
                <a:solidFill>
                  <a:schemeClr val="tx1"/>
                </a:solidFill>
              </a:rPr>
              <a:t>Euclidian reconstruction</a:t>
            </a:r>
          </a:p>
        </p:txBody>
      </p:sp>
      <p:sp>
        <p:nvSpPr>
          <p:cNvPr id="37" name="Rounded Rectangle 36"/>
          <p:cNvSpPr/>
          <p:nvPr/>
        </p:nvSpPr>
        <p:spPr>
          <a:xfrm>
            <a:off x="25864761" y="9660875"/>
            <a:ext cx="3156009" cy="1447618"/>
          </a:xfrm>
          <a:prstGeom prst="round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r>
              <a:rPr lang="en-US" sz="1418" dirty="0" smtClean="0">
                <a:solidFill>
                  <a:schemeClr val="tx1"/>
                </a:solidFill>
              </a:rPr>
              <a:t>3-D Modelling</a:t>
            </a:r>
          </a:p>
          <a:p>
            <a:endParaRPr lang="en-US" sz="1418" dirty="0">
              <a:solidFill>
                <a:schemeClr val="tx1"/>
              </a:solidFill>
            </a:endParaRPr>
          </a:p>
          <a:p>
            <a:pPr marL="342900" indent="-342900">
              <a:buFont typeface="Arial" panose="020B0604020202020204" pitchFamily="34" charset="0"/>
              <a:buChar char="•"/>
            </a:pPr>
            <a:r>
              <a:rPr lang="en-US" sz="1418" dirty="0" smtClean="0">
                <a:solidFill>
                  <a:schemeClr val="tx1"/>
                </a:solidFill>
              </a:rPr>
              <a:t>Dense-Depth matching</a:t>
            </a:r>
          </a:p>
          <a:p>
            <a:pPr marL="342900" indent="-342900">
              <a:buFont typeface="Arial" panose="020B0604020202020204" pitchFamily="34" charset="0"/>
              <a:buChar char="•"/>
            </a:pPr>
            <a:r>
              <a:rPr lang="en-US" sz="1418" dirty="0" smtClean="0">
                <a:solidFill>
                  <a:schemeClr val="tx1"/>
                </a:solidFill>
              </a:rPr>
              <a:t>Model construction</a:t>
            </a:r>
          </a:p>
        </p:txBody>
      </p:sp>
      <p:sp>
        <p:nvSpPr>
          <p:cNvPr id="38" name="Rounded Rectangle 37"/>
          <p:cNvSpPr/>
          <p:nvPr/>
        </p:nvSpPr>
        <p:spPr>
          <a:xfrm>
            <a:off x="25864761" y="11470071"/>
            <a:ext cx="3156009" cy="1403256"/>
          </a:xfrm>
          <a:prstGeom prst="round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r>
              <a:rPr lang="en-US" sz="1418" dirty="0" smtClean="0">
                <a:solidFill>
                  <a:schemeClr val="tx1"/>
                </a:solidFill>
              </a:rPr>
              <a:t>Critical Centers Calculation</a:t>
            </a:r>
          </a:p>
          <a:p>
            <a:endParaRPr lang="en-US" sz="1418" dirty="0">
              <a:solidFill>
                <a:schemeClr val="tx1"/>
              </a:solidFill>
            </a:endParaRPr>
          </a:p>
          <a:p>
            <a:pPr marL="342900" indent="-342900">
              <a:buFont typeface="Arial" panose="020B0604020202020204" pitchFamily="34" charset="0"/>
              <a:buChar char="•"/>
            </a:pPr>
            <a:r>
              <a:rPr lang="en-US" sz="1418" dirty="0" smtClean="0">
                <a:solidFill>
                  <a:schemeClr val="tx1"/>
                </a:solidFill>
              </a:rPr>
              <a:t>Bubble Container Algorithm</a:t>
            </a:r>
          </a:p>
          <a:p>
            <a:pPr marL="342900" indent="-342900">
              <a:buFont typeface="Arial" panose="020B0604020202020204" pitchFamily="34" charset="0"/>
              <a:buChar char="•"/>
            </a:pPr>
            <a:r>
              <a:rPr lang="en-US" sz="1418" dirty="0" smtClean="0">
                <a:solidFill>
                  <a:schemeClr val="tx1"/>
                </a:solidFill>
              </a:rPr>
              <a:t>Approximation of Femur and Tibia axis Centers. </a:t>
            </a:r>
          </a:p>
        </p:txBody>
      </p:sp>
      <p:sp>
        <p:nvSpPr>
          <p:cNvPr id="40" name="Rounded Rectangle 39"/>
          <p:cNvSpPr/>
          <p:nvPr/>
        </p:nvSpPr>
        <p:spPr>
          <a:xfrm>
            <a:off x="20927961" y="11565602"/>
            <a:ext cx="3386283" cy="1628553"/>
          </a:xfrm>
          <a:prstGeom prst="round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r>
              <a:rPr lang="en-US" sz="1418" dirty="0" smtClean="0">
                <a:solidFill>
                  <a:schemeClr val="tx1"/>
                </a:solidFill>
              </a:rPr>
              <a:t>Stress Analysis </a:t>
            </a:r>
          </a:p>
          <a:p>
            <a:endParaRPr lang="en-US" sz="1418" dirty="0">
              <a:solidFill>
                <a:schemeClr val="tx1"/>
              </a:solidFill>
            </a:endParaRPr>
          </a:p>
          <a:p>
            <a:pPr marL="342900" indent="-342900">
              <a:buFont typeface="Arial" panose="020B0604020202020204" pitchFamily="34" charset="0"/>
              <a:buChar char="•"/>
            </a:pPr>
            <a:r>
              <a:rPr lang="en-US" sz="1418" dirty="0" smtClean="0">
                <a:solidFill>
                  <a:schemeClr val="tx1"/>
                </a:solidFill>
              </a:rPr>
              <a:t>Identifying mechanical load bearing axis using critical centers</a:t>
            </a:r>
          </a:p>
          <a:p>
            <a:pPr marL="342900" indent="-342900">
              <a:buFont typeface="Arial" panose="020B0604020202020204" pitchFamily="34" charset="0"/>
              <a:buChar char="•"/>
            </a:pPr>
            <a:r>
              <a:rPr lang="en-US" sz="1418" dirty="0" smtClean="0">
                <a:solidFill>
                  <a:schemeClr val="tx1"/>
                </a:solidFill>
              </a:rPr>
              <a:t>Study of 3-D model under varying loading conditions using an analysis software.</a:t>
            </a:r>
          </a:p>
        </p:txBody>
      </p:sp>
      <p:sp>
        <p:nvSpPr>
          <p:cNvPr id="41" name="Rounded Rectangle 40"/>
          <p:cNvSpPr/>
          <p:nvPr/>
        </p:nvSpPr>
        <p:spPr>
          <a:xfrm>
            <a:off x="20927961" y="13648125"/>
            <a:ext cx="3402418" cy="1363624"/>
          </a:xfrm>
          <a:prstGeom prst="round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en-US" sz="1418" dirty="0" smtClean="0">
              <a:solidFill>
                <a:schemeClr val="tx1"/>
              </a:solidFill>
            </a:endParaRPr>
          </a:p>
          <a:p>
            <a:pPr algn="ctr"/>
            <a:endParaRPr lang="en-US" sz="1418" dirty="0">
              <a:solidFill>
                <a:schemeClr val="tx1"/>
              </a:solidFill>
            </a:endParaRPr>
          </a:p>
          <a:p>
            <a:pPr algn="ctr"/>
            <a:endParaRPr lang="en-US" sz="1418" dirty="0" smtClean="0">
              <a:solidFill>
                <a:schemeClr val="tx1"/>
              </a:solidFill>
            </a:endParaRPr>
          </a:p>
          <a:p>
            <a:pPr marL="285750" indent="-285750">
              <a:buFont typeface="Arial" panose="020B0604020202020204" pitchFamily="34" charset="0"/>
              <a:buChar char="•"/>
            </a:pPr>
            <a:r>
              <a:rPr lang="en-US" sz="1418" dirty="0" smtClean="0">
                <a:solidFill>
                  <a:schemeClr val="tx1"/>
                </a:solidFill>
              </a:rPr>
              <a:t>Measurement of Deviation in Mechanical  axis</a:t>
            </a:r>
          </a:p>
          <a:p>
            <a:pPr marL="285750" indent="-285750">
              <a:buFont typeface="Arial" panose="020B0604020202020204" pitchFamily="34" charset="0"/>
              <a:buChar char="•"/>
            </a:pPr>
            <a:endParaRPr lang="en-US" sz="1418" dirty="0" smtClean="0">
              <a:solidFill>
                <a:schemeClr val="tx1"/>
              </a:solidFill>
            </a:endParaRPr>
          </a:p>
          <a:p>
            <a:pPr marL="285750" indent="-285750">
              <a:buFont typeface="Arial" panose="020B0604020202020204" pitchFamily="34" charset="0"/>
              <a:buChar char="•"/>
            </a:pPr>
            <a:r>
              <a:rPr lang="en-US" sz="1418" dirty="0" smtClean="0">
                <a:solidFill>
                  <a:schemeClr val="tx1"/>
                </a:solidFill>
              </a:rPr>
              <a:t>Determination of femoral and </a:t>
            </a:r>
            <a:r>
              <a:rPr lang="en-US" sz="1418" dirty="0" err="1">
                <a:solidFill>
                  <a:schemeClr val="tx1"/>
                </a:solidFill>
              </a:rPr>
              <a:t>T</a:t>
            </a:r>
            <a:r>
              <a:rPr lang="en-US" sz="1418" dirty="0" err="1" smtClean="0">
                <a:solidFill>
                  <a:schemeClr val="tx1"/>
                </a:solidFill>
              </a:rPr>
              <a:t>ibial</a:t>
            </a:r>
            <a:r>
              <a:rPr lang="en-US" sz="1418" dirty="0" smtClean="0">
                <a:solidFill>
                  <a:schemeClr val="tx1"/>
                </a:solidFill>
              </a:rPr>
              <a:t>  cut axis.</a:t>
            </a:r>
            <a:endParaRPr lang="en-US" sz="1418" dirty="0">
              <a:solidFill>
                <a:schemeClr val="tx1"/>
              </a:solidFill>
            </a:endParaRPr>
          </a:p>
          <a:p>
            <a:pPr algn="ctr"/>
            <a:endParaRPr lang="en-US" sz="1418" dirty="0" smtClean="0">
              <a:solidFill>
                <a:schemeClr val="tx1"/>
              </a:solidFill>
            </a:endParaRPr>
          </a:p>
          <a:p>
            <a:pPr algn="ctr"/>
            <a:endParaRPr lang="en-US" sz="1418" dirty="0" smtClean="0">
              <a:solidFill>
                <a:schemeClr val="tx1"/>
              </a:solidFill>
            </a:endParaRPr>
          </a:p>
          <a:p>
            <a:endParaRPr lang="en-US" sz="1418" dirty="0">
              <a:solidFill>
                <a:schemeClr val="tx1"/>
              </a:solidFill>
            </a:endParaRPr>
          </a:p>
        </p:txBody>
      </p:sp>
      <p:sp>
        <p:nvSpPr>
          <p:cNvPr id="42" name="Rounded Rectangle 41"/>
          <p:cNvSpPr/>
          <p:nvPr/>
        </p:nvSpPr>
        <p:spPr>
          <a:xfrm>
            <a:off x="25864761" y="13648125"/>
            <a:ext cx="3156009" cy="1363624"/>
          </a:xfrm>
          <a:prstGeom prst="round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en-US" sz="1418" dirty="0" smtClean="0">
              <a:solidFill>
                <a:schemeClr val="tx1"/>
              </a:solidFill>
            </a:endParaRPr>
          </a:p>
          <a:p>
            <a:pPr algn="ctr"/>
            <a:endParaRPr lang="en-US" sz="1418" dirty="0">
              <a:solidFill>
                <a:schemeClr val="tx1"/>
              </a:solidFill>
            </a:endParaRPr>
          </a:p>
          <a:p>
            <a:pPr algn="ctr"/>
            <a:endParaRPr lang="en-US" sz="1418" dirty="0" smtClean="0">
              <a:solidFill>
                <a:schemeClr val="tx1"/>
              </a:solidFill>
            </a:endParaRPr>
          </a:p>
          <a:p>
            <a:r>
              <a:rPr lang="en-US" sz="1418" dirty="0" smtClean="0">
                <a:solidFill>
                  <a:schemeClr val="tx1"/>
                </a:solidFill>
              </a:rPr>
              <a:t>Preparing Computer Assisted Patient Specific Jigs for Mechanical Axis Alignment in Total Knee </a:t>
            </a:r>
            <a:r>
              <a:rPr lang="en-US" sz="1418" dirty="0" err="1" smtClean="0">
                <a:solidFill>
                  <a:schemeClr val="tx1"/>
                </a:solidFill>
              </a:rPr>
              <a:t>Arthroplasty</a:t>
            </a:r>
            <a:r>
              <a:rPr lang="en-US" sz="1418" dirty="0" smtClean="0">
                <a:solidFill>
                  <a:schemeClr val="tx1"/>
                </a:solidFill>
              </a:rPr>
              <a:t> </a:t>
            </a:r>
            <a:endParaRPr lang="en-US" sz="1418" dirty="0">
              <a:solidFill>
                <a:schemeClr val="tx1"/>
              </a:solidFill>
            </a:endParaRPr>
          </a:p>
          <a:p>
            <a:pPr algn="ctr"/>
            <a:endParaRPr lang="en-US" sz="1418" dirty="0" smtClean="0">
              <a:solidFill>
                <a:schemeClr val="tx1"/>
              </a:solidFill>
            </a:endParaRPr>
          </a:p>
          <a:p>
            <a:pPr algn="ctr"/>
            <a:endParaRPr lang="en-US" sz="1418" dirty="0" smtClean="0">
              <a:solidFill>
                <a:schemeClr val="tx1"/>
              </a:solidFill>
            </a:endParaRPr>
          </a:p>
          <a:p>
            <a:endParaRPr lang="en-US" sz="1418" dirty="0">
              <a:solidFill>
                <a:schemeClr val="tx1"/>
              </a:solidFill>
            </a:endParaRPr>
          </a:p>
        </p:txBody>
      </p:sp>
      <p:sp>
        <p:nvSpPr>
          <p:cNvPr id="20" name="Down Arrow 19"/>
          <p:cNvSpPr/>
          <p:nvPr/>
        </p:nvSpPr>
        <p:spPr>
          <a:xfrm>
            <a:off x="24982170" y="5448300"/>
            <a:ext cx="175260" cy="33859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3" name="Down Arrow 42"/>
          <p:cNvSpPr/>
          <p:nvPr/>
        </p:nvSpPr>
        <p:spPr>
          <a:xfrm>
            <a:off x="24999315" y="7232448"/>
            <a:ext cx="140970" cy="31950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4" name="Rectangle 43"/>
          <p:cNvSpPr/>
          <p:nvPr/>
        </p:nvSpPr>
        <p:spPr>
          <a:xfrm>
            <a:off x="22338030" y="8145780"/>
            <a:ext cx="1254297" cy="990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5" name="Down Arrow 44"/>
          <p:cNvSpPr/>
          <p:nvPr/>
        </p:nvSpPr>
        <p:spPr>
          <a:xfrm>
            <a:off x="22292310" y="8145780"/>
            <a:ext cx="175260" cy="1515095"/>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6" name="Right Arrow 45"/>
          <p:cNvSpPr/>
          <p:nvPr/>
        </p:nvSpPr>
        <p:spPr>
          <a:xfrm>
            <a:off x="24314243" y="10256520"/>
            <a:ext cx="1550518" cy="21336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7" name="Down Arrow 46"/>
          <p:cNvSpPr/>
          <p:nvPr/>
        </p:nvSpPr>
        <p:spPr>
          <a:xfrm>
            <a:off x="27351990" y="11110790"/>
            <a:ext cx="251460" cy="457109"/>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9" name="Down Arrow 48"/>
          <p:cNvSpPr/>
          <p:nvPr/>
        </p:nvSpPr>
        <p:spPr>
          <a:xfrm>
            <a:off x="22467570" y="13194155"/>
            <a:ext cx="211677" cy="45397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0" name="Rectangle 49"/>
          <p:cNvSpPr/>
          <p:nvPr/>
        </p:nvSpPr>
        <p:spPr>
          <a:xfrm>
            <a:off x="25140285" y="12245340"/>
            <a:ext cx="724476" cy="1345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1" name="Rectangle 50"/>
          <p:cNvSpPr/>
          <p:nvPr/>
        </p:nvSpPr>
        <p:spPr>
          <a:xfrm>
            <a:off x="25089502" y="12245340"/>
            <a:ext cx="121268" cy="1630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2" name="Left Arrow 51"/>
          <p:cNvSpPr/>
          <p:nvPr/>
        </p:nvSpPr>
        <p:spPr>
          <a:xfrm>
            <a:off x="24330379" y="13784580"/>
            <a:ext cx="880391" cy="182880"/>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3" name="Right Arrow 52"/>
          <p:cNvSpPr/>
          <p:nvPr/>
        </p:nvSpPr>
        <p:spPr>
          <a:xfrm>
            <a:off x="24330379" y="14203681"/>
            <a:ext cx="1534382" cy="21336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4" name="Rounded Rectangle 53"/>
          <p:cNvSpPr/>
          <p:nvPr/>
        </p:nvSpPr>
        <p:spPr>
          <a:xfrm>
            <a:off x="25921514" y="15438121"/>
            <a:ext cx="3099256" cy="601980"/>
          </a:xfrm>
          <a:prstGeom prst="round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2009" tIns="36005" rIns="72009" bIns="36005" numCol="1" spcCol="0" rtlCol="0" fromWordArt="0" anchor="ctr" anchorCtr="0" forceAA="0" compatLnSpc="1">
            <a:prstTxWarp prst="textNoShape">
              <a:avLst/>
            </a:prstTxWarp>
            <a:noAutofit/>
          </a:bodyPr>
          <a:lstStyle/>
          <a:p>
            <a:pPr algn="ctr"/>
            <a:endParaRPr lang="en-US" sz="1418" dirty="0" smtClean="0">
              <a:solidFill>
                <a:schemeClr val="tx1"/>
              </a:solidFill>
            </a:endParaRPr>
          </a:p>
          <a:p>
            <a:pPr algn="ctr"/>
            <a:endParaRPr lang="en-US" sz="1418" dirty="0">
              <a:solidFill>
                <a:schemeClr val="tx1"/>
              </a:solidFill>
            </a:endParaRPr>
          </a:p>
          <a:p>
            <a:pPr algn="ctr"/>
            <a:r>
              <a:rPr lang="en-US" sz="1418" dirty="0" smtClean="0">
                <a:solidFill>
                  <a:schemeClr val="tx1"/>
                </a:solidFill>
              </a:rPr>
              <a:t> </a:t>
            </a:r>
            <a:r>
              <a:rPr lang="en-US" sz="1418" dirty="0" smtClean="0">
                <a:solidFill>
                  <a:schemeClr val="tx1"/>
                </a:solidFill>
              </a:rPr>
              <a:t>Finish</a:t>
            </a:r>
            <a:endParaRPr lang="en-US" sz="1418" dirty="0" smtClean="0">
              <a:solidFill>
                <a:schemeClr val="tx1"/>
              </a:solidFill>
            </a:endParaRPr>
          </a:p>
          <a:p>
            <a:pPr algn="ctr"/>
            <a:endParaRPr lang="en-US" sz="1418" dirty="0" smtClean="0">
              <a:solidFill>
                <a:schemeClr val="tx1"/>
              </a:solidFill>
            </a:endParaRPr>
          </a:p>
          <a:p>
            <a:endParaRPr lang="en-US" sz="1418" dirty="0">
              <a:solidFill>
                <a:schemeClr val="tx1"/>
              </a:solidFill>
            </a:endParaRPr>
          </a:p>
        </p:txBody>
      </p:sp>
      <p:sp>
        <p:nvSpPr>
          <p:cNvPr id="55" name="Down Arrow 54"/>
          <p:cNvSpPr/>
          <p:nvPr/>
        </p:nvSpPr>
        <p:spPr>
          <a:xfrm>
            <a:off x="27442765" y="15011749"/>
            <a:ext cx="160685" cy="42637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6" name="Rectangle 55"/>
          <p:cNvSpPr/>
          <p:nvPr/>
        </p:nvSpPr>
        <p:spPr>
          <a:xfrm>
            <a:off x="23592327" y="6151121"/>
            <a:ext cx="291384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7" name="Rectangle 56"/>
          <p:cNvSpPr/>
          <p:nvPr/>
        </p:nvSpPr>
        <p:spPr>
          <a:xfrm>
            <a:off x="20927960" y="10134600"/>
            <a:ext cx="338628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8" name="Rectangle 57"/>
          <p:cNvSpPr/>
          <p:nvPr/>
        </p:nvSpPr>
        <p:spPr>
          <a:xfrm>
            <a:off x="20944096" y="11942445"/>
            <a:ext cx="3386283"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9" name="Rectangle 58"/>
          <p:cNvSpPr/>
          <p:nvPr/>
        </p:nvSpPr>
        <p:spPr>
          <a:xfrm>
            <a:off x="25864761" y="10153650"/>
            <a:ext cx="3148390"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60" name="Rectangle 59"/>
          <p:cNvSpPr/>
          <p:nvPr/>
        </p:nvSpPr>
        <p:spPr>
          <a:xfrm>
            <a:off x="25883477" y="11932010"/>
            <a:ext cx="3148390"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61" name="Rectangle 60"/>
          <p:cNvSpPr/>
          <p:nvPr/>
        </p:nvSpPr>
        <p:spPr>
          <a:xfrm>
            <a:off x="23592327" y="7860030"/>
            <a:ext cx="2913844"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pic>
        <p:nvPicPr>
          <p:cNvPr id="1026" name="Picture 2" descr="C:\Users\hp\Downloads\Picture1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683" y="7216353"/>
            <a:ext cx="3336003" cy="2322568"/>
          </a:xfrm>
          <a:prstGeom prst="rect">
            <a:avLst/>
          </a:prstGeom>
          <a:noFill/>
          <a:extLst>
            <a:ext uri="{909E8E84-426E-40DD-AFC4-6F175D3DCCD1}">
              <a14:hiddenFill xmlns:a14="http://schemas.microsoft.com/office/drawing/2010/main">
                <a:solidFill>
                  <a:srgbClr val="FFFFFF"/>
                </a:solidFill>
              </a14:hiddenFill>
            </a:ext>
          </a:extLst>
        </p:spPr>
      </p:pic>
      <p:sp>
        <p:nvSpPr>
          <p:cNvPr id="83" name="Text Placeholder 15"/>
          <p:cNvSpPr>
            <a:spLocks noGrp="1"/>
          </p:cNvSpPr>
          <p:nvPr>
            <p:ph type="body" sz="quarter" idx="29"/>
          </p:nvPr>
        </p:nvSpPr>
        <p:spPr>
          <a:xfrm>
            <a:off x="20775930" y="16844903"/>
            <a:ext cx="8869679" cy="780157"/>
          </a:xfrm>
          <a:solidFill>
            <a:srgbClr val="6D7C91"/>
          </a:solidFill>
          <a:ln>
            <a:noFill/>
          </a:ln>
        </p:spPr>
        <p:style>
          <a:lnRef idx="1">
            <a:schemeClr val="accent4"/>
          </a:lnRef>
          <a:fillRef idx="3">
            <a:schemeClr val="accent4"/>
          </a:fillRef>
          <a:effectRef idx="2">
            <a:schemeClr val="accent4"/>
          </a:effectRef>
          <a:fontRef idx="minor">
            <a:schemeClr val="lt1"/>
          </a:fontRef>
        </p:style>
        <p:txBody>
          <a:bodyPr/>
          <a:lstStyle/>
          <a:p>
            <a:r>
              <a:rPr lang="en-US" dirty="0" smtClean="0"/>
              <a:t>References</a:t>
            </a:r>
            <a:endParaRPr lang="en-US" dirty="0"/>
          </a:p>
        </p:txBody>
      </p:sp>
      <p:sp>
        <p:nvSpPr>
          <p:cNvPr id="85" name="Content Placeholder 80"/>
          <p:cNvSpPr>
            <a:spLocks noGrp="1"/>
          </p:cNvSpPr>
          <p:nvPr>
            <p:ph sz="quarter" idx="30"/>
          </p:nvPr>
        </p:nvSpPr>
        <p:spPr>
          <a:xfrm>
            <a:off x="10869613" y="17625060"/>
            <a:ext cx="8829675" cy="3322003"/>
          </a:xfrm>
        </p:spPr>
        <p:txBody>
          <a:bodyPr/>
          <a:lstStyle/>
          <a:p>
            <a:r>
              <a:rPr lang="en-US" dirty="0" smtClean="0"/>
              <a:t>Correction </a:t>
            </a:r>
            <a:r>
              <a:rPr lang="en-US" dirty="0"/>
              <a:t>of </a:t>
            </a:r>
            <a:r>
              <a:rPr lang="en-US" dirty="0" smtClean="0"/>
              <a:t>deformities</a:t>
            </a:r>
            <a:r>
              <a:rPr lang="en-US" dirty="0"/>
              <a:t> </a:t>
            </a:r>
            <a:r>
              <a:rPr lang="en-US" dirty="0" smtClean="0"/>
              <a:t>and </a:t>
            </a:r>
            <a:r>
              <a:rPr lang="en-US" dirty="0"/>
              <a:t>optimal balancing of soft </a:t>
            </a:r>
            <a:r>
              <a:rPr lang="en-US" dirty="0" smtClean="0"/>
              <a:t>tissues.</a:t>
            </a:r>
            <a:endParaRPr lang="en-US" dirty="0"/>
          </a:p>
          <a:p>
            <a:r>
              <a:rPr lang="en-US" dirty="0"/>
              <a:t>A</a:t>
            </a:r>
            <a:r>
              <a:rPr lang="en-US" dirty="0" smtClean="0"/>
              <a:t>chievement </a:t>
            </a:r>
            <a:r>
              <a:rPr lang="en-US" dirty="0"/>
              <a:t>of functional joint motion and </a:t>
            </a:r>
            <a:r>
              <a:rPr lang="en-US" dirty="0" smtClean="0"/>
              <a:t>stability</a:t>
            </a:r>
            <a:r>
              <a:rPr lang="en-US" dirty="0"/>
              <a:t>.</a:t>
            </a:r>
          </a:p>
          <a:p>
            <a:r>
              <a:rPr lang="en-US" dirty="0" smtClean="0"/>
              <a:t>Satisfactory </a:t>
            </a:r>
            <a:r>
              <a:rPr lang="en-US" dirty="0"/>
              <a:t>alignment in the frontal, </a:t>
            </a:r>
            <a:r>
              <a:rPr lang="en-US" dirty="0" smtClean="0"/>
              <a:t>sagittal </a:t>
            </a:r>
            <a:r>
              <a:rPr lang="en-US" dirty="0"/>
              <a:t>and horizontal planes</a:t>
            </a:r>
            <a:r>
              <a:rPr lang="en-US" dirty="0" smtClean="0"/>
              <a:t>.</a:t>
            </a:r>
          </a:p>
          <a:p>
            <a:endParaRPr lang="en-US" dirty="0"/>
          </a:p>
          <a:p>
            <a:pPr marL="0" indent="0">
              <a:buNone/>
            </a:pPr>
            <a:endParaRPr lang="en-US" dirty="0"/>
          </a:p>
        </p:txBody>
      </p:sp>
      <p:sp>
        <p:nvSpPr>
          <p:cNvPr id="82" name="TextBox 81"/>
          <p:cNvSpPr txBox="1"/>
          <p:nvPr/>
        </p:nvSpPr>
        <p:spPr>
          <a:xfrm>
            <a:off x="20927960" y="17922240"/>
            <a:ext cx="8812900" cy="2800767"/>
          </a:xfrm>
          <a:prstGeom prst="rect">
            <a:avLst/>
          </a:prstGeom>
          <a:noFill/>
        </p:spPr>
        <p:txBody>
          <a:bodyPr wrap="square" rtlCol="0">
            <a:spAutoFit/>
          </a:bodyPr>
          <a:lstStyle/>
          <a:p>
            <a:pPr marL="285750" indent="-285750">
              <a:buFont typeface="Wingdings" pitchFamily="2" charset="2"/>
              <a:buChar char="Ø"/>
            </a:pPr>
            <a:r>
              <a:rPr lang="en-US" sz="1600" i="1" dirty="0" smtClean="0"/>
              <a:t>http://iol.ie/~rcsiorth/journal/volume2/june/mech.htm</a:t>
            </a:r>
          </a:p>
          <a:p>
            <a:pPr marL="285750" indent="-285750">
              <a:buFont typeface="Wingdings" pitchFamily="2" charset="2"/>
              <a:buChar char="Ø"/>
            </a:pPr>
            <a:endParaRPr lang="en-US" sz="1600" i="1" dirty="0"/>
          </a:p>
          <a:p>
            <a:pPr marL="285750" indent="-285750">
              <a:buFont typeface="Wingdings" pitchFamily="2" charset="2"/>
              <a:buChar char="Ø"/>
            </a:pPr>
            <a:r>
              <a:rPr lang="en-US" sz="1600" i="1" dirty="0"/>
              <a:t>http://</a:t>
            </a:r>
            <a:r>
              <a:rPr lang="en-US" sz="1600" i="1" dirty="0" smtClean="0"/>
              <a:t>www.orthobullets.com/recon/5014/mechanical-alignment-in-tka</a:t>
            </a:r>
          </a:p>
          <a:p>
            <a:pPr marL="285750" indent="-285750">
              <a:buFont typeface="Wingdings" pitchFamily="2" charset="2"/>
              <a:buChar char="Ø"/>
            </a:pPr>
            <a:endParaRPr lang="en-US" sz="1600" i="1" dirty="0"/>
          </a:p>
          <a:p>
            <a:pPr marL="285750" indent="-285750">
              <a:buFont typeface="Wingdings" pitchFamily="2" charset="2"/>
              <a:buChar char="Ø"/>
            </a:pPr>
            <a:r>
              <a:rPr lang="en-US" sz="1600" i="1" dirty="0"/>
              <a:t>http://</a:t>
            </a:r>
            <a:r>
              <a:rPr lang="en-US" sz="1600" i="1" dirty="0" smtClean="0"/>
              <a:t>www.boneandjoint.org.uk/content/focus/alignment-total-knee-replacement</a:t>
            </a:r>
          </a:p>
          <a:p>
            <a:pPr marL="285750" indent="-285750">
              <a:buFont typeface="Wingdings" pitchFamily="2" charset="2"/>
              <a:buChar char="Ø"/>
            </a:pPr>
            <a:endParaRPr lang="en-US" sz="1600" i="1" dirty="0"/>
          </a:p>
          <a:p>
            <a:pPr marL="285750" indent="-285750">
              <a:buFont typeface="Wingdings" pitchFamily="2" charset="2"/>
              <a:buChar char="Ø"/>
            </a:pPr>
            <a:r>
              <a:rPr lang="en-US" sz="1600" i="1" dirty="0"/>
              <a:t>http://</a:t>
            </a:r>
            <a:r>
              <a:rPr lang="en-US" sz="1600" i="1" dirty="0" smtClean="0"/>
              <a:t>www.ncbi.nlm.nih.gov/pubmed/22340552</a:t>
            </a:r>
          </a:p>
          <a:p>
            <a:pPr marL="285750" indent="-285750">
              <a:buFont typeface="Wingdings" pitchFamily="2" charset="2"/>
              <a:buChar char="Ø"/>
            </a:pPr>
            <a:endParaRPr lang="en-US" sz="1600" i="1" dirty="0"/>
          </a:p>
          <a:p>
            <a:pPr marL="285750" indent="-285750">
              <a:buFont typeface="Wingdings" pitchFamily="2" charset="2"/>
              <a:buChar char="Ø"/>
            </a:pPr>
            <a:r>
              <a:rPr lang="en-US" sz="1600" i="1" dirty="0"/>
              <a:t>http://</a:t>
            </a:r>
            <a:r>
              <a:rPr lang="en-US" sz="1600" i="1" dirty="0" smtClean="0"/>
              <a:t>www.malzer.homepage.t-online.de/HomepageClassic01/english/offen/medizin/align/alipuben.htm</a:t>
            </a:r>
          </a:p>
          <a:p>
            <a:endParaRPr lang="en-US" sz="1600" dirty="0" smtClean="0"/>
          </a:p>
        </p:txBody>
      </p:sp>
      <p:pic>
        <p:nvPicPr>
          <p:cNvPr id="1027" name="Picture 3" descr="C:\Users\hp\Downloads\sta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587" y="4618130"/>
            <a:ext cx="1689100" cy="23225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3" y="4714116"/>
            <a:ext cx="2595061" cy="2335555"/>
          </a:xfrm>
          <a:prstGeom prst="rect">
            <a:avLst/>
          </a:prstGeom>
        </p:spPr>
      </p:pic>
      <p:sp>
        <p:nvSpPr>
          <p:cNvPr id="10" name="TextBox 9"/>
          <p:cNvSpPr txBox="1"/>
          <p:nvPr/>
        </p:nvSpPr>
        <p:spPr>
          <a:xfrm>
            <a:off x="3533859" y="4667250"/>
            <a:ext cx="4248066" cy="2369880"/>
          </a:xfrm>
          <a:prstGeom prst="rect">
            <a:avLst/>
          </a:prstGeom>
          <a:noFill/>
        </p:spPr>
        <p:txBody>
          <a:bodyPr wrap="square" rtlCol="0">
            <a:spAutoFit/>
          </a:bodyPr>
          <a:lstStyle/>
          <a:p>
            <a:pPr marL="171450" lvl="0" indent="-171450">
              <a:buFont typeface="Arial" panose="020B0604020202020204" pitchFamily="34" charset="0"/>
              <a:buChar char="•"/>
            </a:pPr>
            <a:r>
              <a:rPr lang="en-US" sz="1200" dirty="0">
                <a:solidFill>
                  <a:srgbClr val="545454"/>
                </a:solidFill>
              </a:rPr>
              <a:t>Knee Replacement was the </a:t>
            </a:r>
            <a:r>
              <a:rPr lang="en-US" sz="1600" b="1" dirty="0" smtClean="0">
                <a:solidFill>
                  <a:srgbClr val="D84044"/>
                </a:solidFill>
              </a:rPr>
              <a:t>14</a:t>
            </a:r>
            <a:r>
              <a:rPr lang="en-US" sz="1600" b="1" baseline="30000" dirty="0" smtClean="0">
                <a:solidFill>
                  <a:srgbClr val="D84044"/>
                </a:solidFill>
              </a:rPr>
              <a:t>th</a:t>
            </a:r>
            <a:r>
              <a:rPr lang="en-US" sz="1200" dirty="0" smtClean="0">
                <a:solidFill>
                  <a:srgbClr val="545454"/>
                </a:solidFill>
              </a:rPr>
              <a:t> </a:t>
            </a:r>
            <a:r>
              <a:rPr lang="en-US" sz="1200" dirty="0">
                <a:solidFill>
                  <a:srgbClr val="545454"/>
                </a:solidFill>
              </a:rPr>
              <a:t>most common in-patient procedure in 2009.</a:t>
            </a:r>
            <a:endParaRPr lang="en-IN" sz="1200" dirty="0">
              <a:solidFill>
                <a:srgbClr val="545454"/>
              </a:solidFill>
            </a:endParaRPr>
          </a:p>
          <a:p>
            <a:pPr marL="171450" lvl="0" indent="-171450">
              <a:buFont typeface="Arial" panose="020B0604020202020204" pitchFamily="34" charset="0"/>
              <a:buChar char="•"/>
            </a:pPr>
            <a:r>
              <a:rPr lang="en-US" sz="1200" dirty="0">
                <a:solidFill>
                  <a:srgbClr val="545454"/>
                </a:solidFill>
              </a:rPr>
              <a:t>The fact that </a:t>
            </a:r>
            <a:r>
              <a:rPr lang="en-US" sz="1600" b="1" dirty="0" smtClean="0">
                <a:solidFill>
                  <a:srgbClr val="FF0000"/>
                </a:solidFill>
              </a:rPr>
              <a:t>15%</a:t>
            </a:r>
            <a:r>
              <a:rPr lang="en-US" sz="1200" dirty="0" smtClean="0">
                <a:solidFill>
                  <a:srgbClr val="545454"/>
                </a:solidFill>
              </a:rPr>
              <a:t> </a:t>
            </a:r>
            <a:r>
              <a:rPr lang="en-US" sz="1200" dirty="0">
                <a:solidFill>
                  <a:srgbClr val="545454"/>
                </a:solidFill>
              </a:rPr>
              <a:t>of the Indian population suffers from this crippling issue is alarming and it deserves immediate attention.</a:t>
            </a:r>
            <a:endParaRPr lang="en-IN" sz="1200" dirty="0">
              <a:solidFill>
                <a:srgbClr val="545454"/>
              </a:solidFill>
            </a:endParaRPr>
          </a:p>
          <a:p>
            <a:pPr marL="171450" lvl="0" indent="-171450">
              <a:buFont typeface="Arial" panose="020B0604020202020204" pitchFamily="34" charset="0"/>
              <a:buChar char="•"/>
            </a:pPr>
            <a:r>
              <a:rPr lang="en-US" sz="1200" dirty="0" smtClean="0">
                <a:solidFill>
                  <a:srgbClr val="545454"/>
                </a:solidFill>
              </a:rPr>
              <a:t>In </a:t>
            </a:r>
            <a:r>
              <a:rPr lang="en-US" sz="1200" dirty="0">
                <a:solidFill>
                  <a:srgbClr val="545454"/>
                </a:solidFill>
              </a:rPr>
              <a:t>India, </a:t>
            </a:r>
            <a:r>
              <a:rPr lang="en-US" sz="1600" b="1" dirty="0" smtClean="0">
                <a:solidFill>
                  <a:srgbClr val="FF0000"/>
                </a:solidFill>
              </a:rPr>
              <a:t>Arthritis</a:t>
            </a:r>
            <a:r>
              <a:rPr lang="en-US" sz="1200" dirty="0" smtClean="0">
                <a:solidFill>
                  <a:srgbClr val="545454"/>
                </a:solidFill>
              </a:rPr>
              <a:t> </a:t>
            </a:r>
            <a:r>
              <a:rPr lang="en-US" sz="1200" dirty="0">
                <a:solidFill>
                  <a:srgbClr val="545454"/>
                </a:solidFill>
              </a:rPr>
              <a:t>which affects the knee is more prevalent in the country with every third person above the age of 70 years facing the same</a:t>
            </a:r>
            <a:r>
              <a:rPr lang="en-US" sz="1200" dirty="0" smtClean="0">
                <a:solidFill>
                  <a:srgbClr val="545454"/>
                </a:solidFill>
              </a:rPr>
              <a:t>.</a:t>
            </a:r>
          </a:p>
          <a:p>
            <a:pPr marL="171450" lvl="0" indent="-171450">
              <a:buFont typeface="Arial" panose="020B0604020202020204" pitchFamily="34" charset="0"/>
              <a:buChar char="•"/>
            </a:pPr>
            <a:r>
              <a:rPr lang="en-IN" sz="1200" dirty="0">
                <a:solidFill>
                  <a:srgbClr val="545454"/>
                </a:solidFill>
              </a:rPr>
              <a:t>India has the </a:t>
            </a:r>
            <a:r>
              <a:rPr lang="en-IN" sz="1600" b="1" dirty="0">
                <a:solidFill>
                  <a:srgbClr val="D84044"/>
                </a:solidFill>
              </a:rPr>
              <a:t>second largest knee-osteoarthritis</a:t>
            </a:r>
            <a:r>
              <a:rPr lang="en-IN" sz="1200" dirty="0">
                <a:solidFill>
                  <a:srgbClr val="545454"/>
                </a:solidFill>
              </a:rPr>
              <a:t> patient base around the world.</a:t>
            </a:r>
            <a:endParaRPr lang="en-IN" sz="1200" dirty="0">
              <a:solidFill>
                <a:srgbClr val="545454"/>
              </a:solidFill>
            </a:endParaRPr>
          </a:p>
          <a:p>
            <a:r>
              <a:rPr lang="en-US" sz="1200" dirty="0">
                <a:solidFill>
                  <a:srgbClr val="545454"/>
                </a:solidFill>
              </a:rPr>
              <a:t> </a:t>
            </a:r>
            <a:endParaRPr lang="en-IN" sz="1200" dirty="0">
              <a:solidFill>
                <a:srgbClr val="545454"/>
              </a:solidFill>
            </a:endParaRPr>
          </a:p>
        </p:txBody>
      </p:sp>
      <p:sp>
        <p:nvSpPr>
          <p:cNvPr id="14" name="TextBox 13"/>
          <p:cNvSpPr txBox="1"/>
          <p:nvPr/>
        </p:nvSpPr>
        <p:spPr>
          <a:xfrm>
            <a:off x="969545" y="7356710"/>
            <a:ext cx="5128627" cy="2000548"/>
          </a:xfrm>
          <a:prstGeom prst="rect">
            <a:avLst/>
          </a:prstGeom>
          <a:noFill/>
        </p:spPr>
        <p:txBody>
          <a:bodyPr wrap="square" rtlCol="0">
            <a:spAutoFit/>
          </a:bodyPr>
          <a:lstStyle/>
          <a:p>
            <a:pPr lvl="0"/>
            <a:r>
              <a:rPr lang="en-US" sz="6000" dirty="0" smtClean="0">
                <a:solidFill>
                  <a:srgbClr val="D84044"/>
                </a:solidFill>
              </a:rPr>
              <a:t>“</a:t>
            </a:r>
            <a:r>
              <a:rPr lang="en-US" sz="2400" dirty="0">
                <a:solidFill>
                  <a:srgbClr val="368AA4"/>
                </a:solidFill>
              </a:rPr>
              <a:t>More than </a:t>
            </a:r>
            <a:r>
              <a:rPr lang="en-US" sz="3200" b="1" dirty="0">
                <a:solidFill>
                  <a:srgbClr val="D84044"/>
                </a:solidFill>
              </a:rPr>
              <a:t>15,000,000</a:t>
            </a:r>
            <a:r>
              <a:rPr lang="en-US" sz="2400" b="1" dirty="0">
                <a:solidFill>
                  <a:srgbClr val="368AA4"/>
                </a:solidFill>
              </a:rPr>
              <a:t> </a:t>
            </a:r>
            <a:r>
              <a:rPr lang="en-US" sz="2400" dirty="0">
                <a:solidFill>
                  <a:srgbClr val="368AA4"/>
                </a:solidFill>
              </a:rPr>
              <a:t>Indians are affected from knee related issues every year</a:t>
            </a:r>
            <a:r>
              <a:rPr lang="en-US" sz="2400" dirty="0" smtClean="0">
                <a:solidFill>
                  <a:srgbClr val="368AA4"/>
                </a:solidFill>
              </a:rPr>
              <a:t>.</a:t>
            </a:r>
            <a:r>
              <a:rPr lang="en-US" sz="4000" dirty="0" smtClean="0">
                <a:solidFill>
                  <a:srgbClr val="D84044"/>
                </a:solidFill>
              </a:rPr>
              <a:t>”</a:t>
            </a:r>
            <a:endParaRPr lang="en-IN" sz="4000" dirty="0" err="1" smtClean="0">
              <a:solidFill>
                <a:srgbClr val="D84044"/>
              </a:solidFill>
            </a:endParaRPr>
          </a:p>
        </p:txBody>
      </p:sp>
      <p:sp>
        <p:nvSpPr>
          <p:cNvPr id="25" name="TextBox 24"/>
          <p:cNvSpPr txBox="1"/>
          <p:nvPr/>
        </p:nvSpPr>
        <p:spPr>
          <a:xfrm>
            <a:off x="6875814" y="11697190"/>
            <a:ext cx="2598334" cy="3477875"/>
          </a:xfrm>
          <a:prstGeom prst="rect">
            <a:avLst/>
          </a:prstGeom>
          <a:noFill/>
        </p:spPr>
        <p:txBody>
          <a:bodyPr wrap="square" rtlCol="0">
            <a:spAutoFit/>
          </a:bodyPr>
          <a:lstStyle/>
          <a:p>
            <a:pPr algn="just"/>
            <a:r>
              <a:rPr lang="en-IN" sz="2000" b="1" dirty="0">
                <a:solidFill>
                  <a:srgbClr val="726056"/>
                </a:solidFill>
              </a:rPr>
              <a:t>Social and economic inequality is detrimental to the health of any society. Especially when the society is diverse, multicultural, overpopulated and undergoing rapid but unequal economic growth.</a:t>
            </a:r>
            <a:endParaRPr lang="en-IN" sz="2000" b="1" dirty="0" smtClean="0">
              <a:solidFill>
                <a:srgbClr val="726056"/>
              </a:solidFill>
            </a:endParaRPr>
          </a:p>
        </p:txBody>
      </p:sp>
      <p:sp>
        <p:nvSpPr>
          <p:cNvPr id="27" name="TextBox 26"/>
          <p:cNvSpPr txBox="1"/>
          <p:nvPr/>
        </p:nvSpPr>
        <p:spPr>
          <a:xfrm>
            <a:off x="1258784" y="15342913"/>
            <a:ext cx="8215364" cy="923330"/>
          </a:xfrm>
          <a:prstGeom prst="rect">
            <a:avLst/>
          </a:prstGeom>
          <a:noFill/>
        </p:spPr>
        <p:txBody>
          <a:bodyPr wrap="square" rtlCol="0">
            <a:spAutoFit/>
          </a:bodyPr>
          <a:lstStyle/>
          <a:p>
            <a:pPr algn="just"/>
            <a:r>
              <a:rPr lang="en-IN" sz="1800" dirty="0">
                <a:solidFill>
                  <a:srgbClr val="545454"/>
                </a:solidFill>
              </a:rPr>
              <a:t>The development of innovative indigenous ‘</a:t>
            </a:r>
            <a:r>
              <a:rPr lang="en-IN" sz="1800" b="1" dirty="0">
                <a:solidFill>
                  <a:srgbClr val="726056"/>
                </a:solidFill>
              </a:rPr>
              <a:t>Patient Specific</a:t>
            </a:r>
            <a:r>
              <a:rPr lang="en-IN" sz="1800" dirty="0">
                <a:solidFill>
                  <a:srgbClr val="545454"/>
                </a:solidFill>
              </a:rPr>
              <a:t>’ joint replacement technologies, would not only make this health care service extremely affordable for various segments of the society, but also ensure more efficient treatment.</a:t>
            </a:r>
            <a:endParaRPr lang="en-IN" sz="1800" dirty="0" smtClean="0">
              <a:solidFill>
                <a:srgbClr val="545454"/>
              </a:solidFill>
            </a:endParaRPr>
          </a:p>
        </p:txBody>
      </p:sp>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b="3648"/>
          <a:stretch/>
        </p:blipFill>
        <p:spPr>
          <a:xfrm>
            <a:off x="13031447" y="8001004"/>
            <a:ext cx="4530049" cy="4122298"/>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62507" y="8746278"/>
            <a:ext cx="2575102" cy="209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64" name="Table 63"/>
          <p:cNvGraphicFramePr>
            <a:graphicFrameLocks noGrp="1"/>
          </p:cNvGraphicFramePr>
          <p:nvPr>
            <p:extLst>
              <p:ext uri="{D42A27DB-BD31-4B8C-83A1-F6EECF244321}">
                <p14:modId xmlns:p14="http://schemas.microsoft.com/office/powerpoint/2010/main" val="4145309250"/>
              </p:ext>
            </p:extLst>
          </p:nvPr>
        </p:nvGraphicFramePr>
        <p:xfrm>
          <a:off x="11194476" y="19468396"/>
          <a:ext cx="8358267" cy="1478667"/>
        </p:xfrm>
        <a:graphic>
          <a:graphicData uri="http://schemas.openxmlformats.org/drawingml/2006/table">
            <a:tbl>
              <a:tblPr bandRow="1">
                <a:tableStyleId>{68D230F3-CF80-4859-8CE7-A43EE81993B5}</a:tableStyleId>
              </a:tblPr>
              <a:tblGrid>
                <a:gridCol w="2786089"/>
                <a:gridCol w="2786089"/>
                <a:gridCol w="2786089"/>
              </a:tblGrid>
              <a:tr h="492889">
                <a:tc>
                  <a:txBody>
                    <a:bodyPr/>
                    <a:lstStyle/>
                    <a:p>
                      <a:pPr algn="ctr"/>
                      <a:r>
                        <a:rPr lang="en-US" sz="1900" dirty="0" smtClean="0">
                          <a:solidFill>
                            <a:srgbClr val="606060"/>
                          </a:solidFill>
                        </a:rPr>
                        <a:t>Parameter</a:t>
                      </a:r>
                      <a:endParaRPr lang="en-IN" sz="1900" dirty="0">
                        <a:solidFill>
                          <a:srgbClr val="606060"/>
                        </a:solidFill>
                      </a:endParaRPr>
                    </a:p>
                  </a:txBody>
                  <a:tcPr marL="30756" marR="30756" marT="15378" marB="15378"/>
                </a:tc>
                <a:tc>
                  <a:txBody>
                    <a:bodyPr/>
                    <a:lstStyle/>
                    <a:p>
                      <a:pPr algn="ctr"/>
                      <a:r>
                        <a:rPr lang="en-US" sz="1900" dirty="0" smtClean="0">
                          <a:solidFill>
                            <a:srgbClr val="606060"/>
                          </a:solidFill>
                        </a:rPr>
                        <a:t>Before</a:t>
                      </a:r>
                      <a:endParaRPr lang="en-IN" sz="1900" dirty="0">
                        <a:solidFill>
                          <a:srgbClr val="606060"/>
                        </a:solidFill>
                      </a:endParaRPr>
                    </a:p>
                  </a:txBody>
                  <a:tcPr marL="30756" marR="30756" marT="15378" marB="15378"/>
                </a:tc>
                <a:tc>
                  <a:txBody>
                    <a:bodyPr/>
                    <a:lstStyle/>
                    <a:p>
                      <a:pPr algn="ctr"/>
                      <a:r>
                        <a:rPr lang="en-US" sz="1900" dirty="0" smtClean="0">
                          <a:solidFill>
                            <a:srgbClr val="606060"/>
                          </a:solidFill>
                        </a:rPr>
                        <a:t>After</a:t>
                      </a:r>
                      <a:endParaRPr lang="en-IN" sz="1900" dirty="0">
                        <a:solidFill>
                          <a:srgbClr val="606060"/>
                        </a:solidFill>
                      </a:endParaRPr>
                    </a:p>
                  </a:txBody>
                  <a:tcPr marL="30756" marR="30756" marT="15378" marB="15378"/>
                </a:tc>
              </a:tr>
              <a:tr h="492889">
                <a:tc>
                  <a:txBody>
                    <a:bodyPr/>
                    <a:lstStyle/>
                    <a:p>
                      <a:pPr algn="ctr"/>
                      <a:r>
                        <a:rPr lang="en-US" sz="1900" dirty="0" smtClean="0">
                          <a:solidFill>
                            <a:srgbClr val="606060"/>
                          </a:solidFill>
                        </a:rPr>
                        <a:t>Estimated Cost</a:t>
                      </a:r>
                      <a:endParaRPr lang="en-IN" sz="1900" dirty="0">
                        <a:solidFill>
                          <a:srgbClr val="606060"/>
                        </a:solidFill>
                      </a:endParaRPr>
                    </a:p>
                  </a:txBody>
                  <a:tcPr marL="30756" marR="30756" marT="15378" marB="15378"/>
                </a:tc>
                <a:tc>
                  <a:txBody>
                    <a:bodyPr/>
                    <a:lstStyle/>
                    <a:p>
                      <a:pPr algn="ctr"/>
                      <a:r>
                        <a:rPr lang="en-US" sz="1900" dirty="0" err="1" smtClean="0">
                          <a:solidFill>
                            <a:srgbClr val="606060"/>
                          </a:solidFill>
                        </a:rPr>
                        <a:t>Rs</a:t>
                      </a:r>
                      <a:r>
                        <a:rPr lang="en-US" sz="1900" dirty="0" smtClean="0">
                          <a:solidFill>
                            <a:srgbClr val="606060"/>
                          </a:solidFill>
                        </a:rPr>
                        <a:t>. 5-6 Lac</a:t>
                      </a:r>
                      <a:endParaRPr lang="en-IN" sz="1900" dirty="0">
                        <a:solidFill>
                          <a:srgbClr val="606060"/>
                        </a:solidFill>
                      </a:endParaRPr>
                    </a:p>
                  </a:txBody>
                  <a:tcPr marL="30756" marR="30756" marT="15378" marB="15378"/>
                </a:tc>
                <a:tc>
                  <a:txBody>
                    <a:bodyPr/>
                    <a:lstStyle/>
                    <a:p>
                      <a:pPr algn="ctr"/>
                      <a:r>
                        <a:rPr lang="en-US" sz="1900" dirty="0" smtClean="0">
                          <a:solidFill>
                            <a:srgbClr val="606060"/>
                          </a:solidFill>
                        </a:rPr>
                        <a:t>     </a:t>
                      </a:r>
                      <a:r>
                        <a:rPr lang="en-US" sz="1900" dirty="0" err="1" smtClean="0">
                          <a:solidFill>
                            <a:srgbClr val="606060"/>
                          </a:solidFill>
                        </a:rPr>
                        <a:t>Rs</a:t>
                      </a:r>
                      <a:r>
                        <a:rPr lang="en-US" sz="1900" dirty="0" smtClean="0">
                          <a:solidFill>
                            <a:srgbClr val="606060"/>
                          </a:solidFill>
                        </a:rPr>
                        <a:t>. 4.5-5.5 Lac</a:t>
                      </a:r>
                      <a:endParaRPr lang="en-IN" sz="1900" dirty="0">
                        <a:solidFill>
                          <a:srgbClr val="606060"/>
                        </a:solidFill>
                      </a:endParaRPr>
                    </a:p>
                  </a:txBody>
                  <a:tcPr marL="30756" marR="30756" marT="15378" marB="15378"/>
                </a:tc>
              </a:tr>
              <a:tr h="492889">
                <a:tc>
                  <a:txBody>
                    <a:bodyPr/>
                    <a:lstStyle/>
                    <a:p>
                      <a:pPr algn="ctr"/>
                      <a:r>
                        <a:rPr lang="en-US" sz="1900" dirty="0" smtClean="0">
                          <a:solidFill>
                            <a:srgbClr val="606060"/>
                          </a:solidFill>
                        </a:rPr>
                        <a:t>Approximate Time</a:t>
                      </a:r>
                      <a:endParaRPr lang="en-IN" sz="1900" dirty="0">
                        <a:solidFill>
                          <a:srgbClr val="606060"/>
                        </a:solidFill>
                      </a:endParaRPr>
                    </a:p>
                  </a:txBody>
                  <a:tcPr marL="30756" marR="30756" marT="15378" marB="15378"/>
                </a:tc>
                <a:tc>
                  <a:txBody>
                    <a:bodyPr/>
                    <a:lstStyle/>
                    <a:p>
                      <a:pPr algn="ctr"/>
                      <a:r>
                        <a:rPr lang="en-US" sz="1900" dirty="0" smtClean="0">
                          <a:solidFill>
                            <a:srgbClr val="606060"/>
                          </a:solidFill>
                        </a:rPr>
                        <a:t>4-6 weeks</a:t>
                      </a:r>
                      <a:endParaRPr lang="en-IN" sz="1900" dirty="0">
                        <a:solidFill>
                          <a:srgbClr val="606060"/>
                        </a:solidFill>
                      </a:endParaRPr>
                    </a:p>
                  </a:txBody>
                  <a:tcPr marL="30756" marR="30756" marT="15378" marB="15378"/>
                </a:tc>
                <a:tc>
                  <a:txBody>
                    <a:bodyPr/>
                    <a:lstStyle/>
                    <a:p>
                      <a:pPr algn="ctr"/>
                      <a:r>
                        <a:rPr lang="en-US" sz="1900" smtClean="0">
                          <a:solidFill>
                            <a:srgbClr val="606060"/>
                          </a:solidFill>
                        </a:rPr>
                        <a:t>2-3 weeks</a:t>
                      </a:r>
                      <a:endParaRPr lang="en-IN" sz="1900" dirty="0">
                        <a:solidFill>
                          <a:srgbClr val="606060"/>
                        </a:solidFill>
                      </a:endParaRPr>
                    </a:p>
                  </a:txBody>
                  <a:tcPr marL="30756" marR="30756" marT="15378" marB="15378"/>
                </a:tc>
              </a:tr>
            </a:tbl>
          </a:graphicData>
        </a:graphic>
      </p:graphicFrame>
      <p:cxnSp>
        <p:nvCxnSpPr>
          <p:cNvPr id="72" name="Straight Arrow Connector 71"/>
          <p:cNvCxnSpPr/>
          <p:nvPr/>
        </p:nvCxnSpPr>
        <p:spPr>
          <a:xfrm flipV="1">
            <a:off x="16050283" y="20125668"/>
            <a:ext cx="1387364" cy="3"/>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192500" y="19926300"/>
            <a:ext cx="1285875" cy="230832"/>
          </a:xfrm>
          <a:prstGeom prst="rect">
            <a:avLst/>
          </a:prstGeom>
          <a:noFill/>
        </p:spPr>
        <p:txBody>
          <a:bodyPr wrap="square" rtlCol="0">
            <a:spAutoFit/>
          </a:bodyPr>
          <a:lstStyle/>
          <a:p>
            <a:r>
              <a:rPr lang="en-US" sz="900" dirty="0" smtClean="0"/>
              <a:t>Reduction in cost</a:t>
            </a:r>
          </a:p>
        </p:txBody>
      </p:sp>
      <p:sp>
        <p:nvSpPr>
          <p:cNvPr id="76" name="TextBox 75"/>
          <p:cNvSpPr txBox="1"/>
          <p:nvPr/>
        </p:nvSpPr>
        <p:spPr>
          <a:xfrm>
            <a:off x="16059150" y="20116800"/>
            <a:ext cx="1330872" cy="215444"/>
          </a:xfrm>
          <a:prstGeom prst="rect">
            <a:avLst/>
          </a:prstGeom>
          <a:noFill/>
        </p:spPr>
        <p:txBody>
          <a:bodyPr wrap="square" rtlCol="0">
            <a:spAutoFit/>
          </a:bodyPr>
          <a:lstStyle/>
          <a:p>
            <a:pPr algn="ctr"/>
            <a:r>
              <a:rPr lang="en-US" sz="800" dirty="0" err="1" smtClean="0"/>
              <a:t>Rs</a:t>
            </a:r>
            <a:r>
              <a:rPr lang="en-US" sz="800" dirty="0" smtClean="0"/>
              <a:t>. 50-60 K (</a:t>
            </a:r>
            <a:r>
              <a:rPr lang="en-US" sz="800" dirty="0" err="1" smtClean="0"/>
              <a:t>aaprox</a:t>
            </a:r>
            <a:r>
              <a:rPr lang="en-US" sz="800" dirty="0" smtClean="0"/>
              <a:t>.)</a:t>
            </a:r>
            <a:endParaRPr lang="en-IN" sz="800" dirty="0" err="1" smtClean="0"/>
          </a:p>
        </p:txBody>
      </p:sp>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71992" y="5995278"/>
            <a:ext cx="1463438" cy="12491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8" name="Picture 7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34546" y="6011952"/>
            <a:ext cx="1682280" cy="13659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0" name="Picture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53794" y="5200137"/>
            <a:ext cx="1481230" cy="14584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4" name="Picture 8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935024" y="12457753"/>
            <a:ext cx="3357940" cy="3458679"/>
          </a:xfrm>
          <a:prstGeom prst="rect">
            <a:avLst/>
          </a:prstGeom>
        </p:spPr>
      </p:pic>
      <p:pic>
        <p:nvPicPr>
          <p:cNvPr id="86" name="Picture 8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95399" y="12493512"/>
            <a:ext cx="3172513" cy="3538572"/>
          </a:xfrm>
          <a:prstGeom prst="rect">
            <a:avLst/>
          </a:prstGeom>
          <a:ln>
            <a:noFill/>
          </a:ln>
        </p:spPr>
      </p:pic>
      <p:pic>
        <p:nvPicPr>
          <p:cNvPr id="87" name="Picture 8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42492" y="8836823"/>
            <a:ext cx="2751661" cy="20922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91" name="Chart 90"/>
          <p:cNvGraphicFramePr>
            <a:graphicFrameLocks/>
          </p:cNvGraphicFramePr>
          <p:nvPr>
            <p:extLst>
              <p:ext uri="{D42A27DB-BD31-4B8C-83A1-F6EECF244321}">
                <p14:modId xmlns:p14="http://schemas.microsoft.com/office/powerpoint/2010/main" val="4136342463"/>
              </p:ext>
            </p:extLst>
          </p:nvPr>
        </p:nvGraphicFramePr>
        <p:xfrm>
          <a:off x="969545" y="17431203"/>
          <a:ext cx="8329357" cy="3575172"/>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400155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TS104001551</Template>
  <TotalTime>0</TotalTime>
  <Words>475</Words>
  <Application>Microsoft Office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Wingdings</vt:lpstr>
      <vt:lpstr>TS104001551</vt:lpstr>
      <vt:lpstr>Low Cost Indigenous Patient Specific Solution for  Total Knee Replacement(Arthroplasty)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2013-09-06T17:33:26Z</dcterms:created>
  <dcterms:modified xsi:type="dcterms:W3CDTF">2013-09-07T04:17:35Z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